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27"/>
  </p:notesMasterIdLst>
  <p:sldIdLst>
    <p:sldId id="256" r:id="rId2"/>
    <p:sldId id="259" r:id="rId3"/>
    <p:sldId id="293" r:id="rId4"/>
    <p:sldId id="257" r:id="rId5"/>
    <p:sldId id="292" r:id="rId6"/>
    <p:sldId id="262" r:id="rId7"/>
    <p:sldId id="296" r:id="rId8"/>
    <p:sldId id="297" r:id="rId9"/>
    <p:sldId id="287" r:id="rId10"/>
    <p:sldId id="263" r:id="rId11"/>
    <p:sldId id="265" r:id="rId12"/>
    <p:sldId id="266" r:id="rId13"/>
    <p:sldId id="294" r:id="rId14"/>
    <p:sldId id="267" r:id="rId15"/>
    <p:sldId id="268" r:id="rId16"/>
    <p:sldId id="301" r:id="rId17"/>
    <p:sldId id="295" r:id="rId18"/>
    <p:sldId id="283" r:id="rId19"/>
    <p:sldId id="284" r:id="rId20"/>
    <p:sldId id="298" r:id="rId21"/>
    <p:sldId id="300" r:id="rId22"/>
    <p:sldId id="289" r:id="rId23"/>
    <p:sldId id="290" r:id="rId24"/>
    <p:sldId id="291" r:id="rId25"/>
    <p:sldId id="30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27" autoAdjust="0"/>
  </p:normalViewPr>
  <p:slideViewPr>
    <p:cSldViewPr>
      <p:cViewPr>
        <p:scale>
          <a:sx n="88" d="100"/>
          <a:sy n="88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DF61AA-628D-41EF-A540-8E5C2B804D4F}" type="doc">
      <dgm:prSet loTypeId="urn:microsoft.com/office/officeart/2005/8/layout/hList7#1" loCatId="list" qsTypeId="urn:microsoft.com/office/officeart/2005/8/quickstyle/simple1" qsCatId="simple" csTypeId="urn:microsoft.com/office/officeart/2005/8/colors/colorful1#1" csCatId="colorful" phldr="1"/>
      <dgm:spPr/>
    </dgm:pt>
    <dgm:pt modelId="{80FC33C2-17A4-4168-A578-6A7577B21E9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dirty="0"/>
            <a:t>Всемирное антидопинговое агентство 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/>
        </a:p>
      </dgm:t>
    </dgm:pt>
    <dgm:pt modelId="{B83509AB-AF48-4D68-A205-DF769C6B9446}" type="parTrans" cxnId="{EB41AD29-ED26-4723-BB82-50C30D11A5DC}">
      <dgm:prSet/>
      <dgm:spPr/>
      <dgm:t>
        <a:bodyPr/>
        <a:lstStyle/>
        <a:p>
          <a:endParaRPr lang="ru-RU"/>
        </a:p>
      </dgm:t>
    </dgm:pt>
    <dgm:pt modelId="{931C0966-F4AB-43F7-854F-24FEDF61144D}" type="sibTrans" cxnId="{EB41AD29-ED26-4723-BB82-50C30D11A5DC}">
      <dgm:prSet/>
      <dgm:spPr/>
      <dgm:t>
        <a:bodyPr/>
        <a:lstStyle/>
        <a:p>
          <a:endParaRPr lang="ru-RU"/>
        </a:p>
      </dgm:t>
    </dgm:pt>
    <dgm:pt modelId="{867872F1-5BE6-4A86-930D-5CEB300CEE3B}">
      <dgm:prSet phldrT="[Текст]" custT="1"/>
      <dgm:spPr/>
      <dgm:t>
        <a:bodyPr/>
        <a:lstStyle/>
        <a:p>
          <a:r>
            <a:rPr lang="ru-RU" sz="2000" dirty="0"/>
            <a:t>Международные и национальные спортивные федерации</a:t>
          </a:r>
        </a:p>
      </dgm:t>
    </dgm:pt>
    <dgm:pt modelId="{0F98D4C7-98D9-46BB-83F6-6FC18CEC4079}" type="parTrans" cxnId="{9E8F152F-13AE-472D-BC90-CC3AA5CE9BBE}">
      <dgm:prSet/>
      <dgm:spPr/>
      <dgm:t>
        <a:bodyPr/>
        <a:lstStyle/>
        <a:p>
          <a:endParaRPr lang="ru-RU"/>
        </a:p>
      </dgm:t>
    </dgm:pt>
    <dgm:pt modelId="{742E549C-BD30-4103-9008-2D67F699EA25}" type="sibTrans" cxnId="{9E8F152F-13AE-472D-BC90-CC3AA5CE9BBE}">
      <dgm:prSet/>
      <dgm:spPr/>
      <dgm:t>
        <a:bodyPr/>
        <a:lstStyle/>
        <a:p>
          <a:endParaRPr lang="ru-RU"/>
        </a:p>
      </dgm:t>
    </dgm:pt>
    <dgm:pt modelId="{40D3748C-C67A-4310-A3F3-BC22E084CCB4}">
      <dgm:prSet phldrT="[Текст]" custT="1"/>
      <dgm:spPr/>
      <dgm:t>
        <a:bodyPr/>
        <a:lstStyle/>
        <a:p>
          <a:r>
            <a:rPr lang="ru-RU" sz="2000" dirty="0"/>
            <a:t>Аккредитованные ВАДА лаборатории</a:t>
          </a:r>
        </a:p>
      </dgm:t>
    </dgm:pt>
    <dgm:pt modelId="{9032C67A-C9F1-4EAF-97D3-60B851C5EF16}" type="parTrans" cxnId="{DF425D16-BD56-4C92-8E48-E1CF7EBFE410}">
      <dgm:prSet/>
      <dgm:spPr/>
      <dgm:t>
        <a:bodyPr/>
        <a:lstStyle/>
        <a:p>
          <a:endParaRPr lang="ru-RU"/>
        </a:p>
      </dgm:t>
    </dgm:pt>
    <dgm:pt modelId="{055D6533-E17D-446C-85C0-119D26235F54}" type="sibTrans" cxnId="{DF425D16-BD56-4C92-8E48-E1CF7EBFE410}">
      <dgm:prSet/>
      <dgm:spPr/>
      <dgm:t>
        <a:bodyPr/>
        <a:lstStyle/>
        <a:p>
          <a:endParaRPr lang="ru-RU"/>
        </a:p>
      </dgm:t>
    </dgm:pt>
    <dgm:pt modelId="{81037B4A-53DA-481E-9D2E-2A085FF1D3B5}">
      <dgm:prSet custT="1"/>
      <dgm:spPr/>
      <dgm:t>
        <a:bodyPr/>
        <a:lstStyle/>
        <a:p>
          <a:r>
            <a:rPr lang="ru-RU" sz="2400" dirty="0"/>
            <a:t>Российское антидопинговое агентство</a:t>
          </a:r>
        </a:p>
      </dgm:t>
    </dgm:pt>
    <dgm:pt modelId="{E7F46C10-CD64-4E79-9905-CF6847EB4F84}" type="parTrans" cxnId="{54C61339-2BD2-4A58-A4F0-D6C932970228}">
      <dgm:prSet/>
      <dgm:spPr/>
      <dgm:t>
        <a:bodyPr/>
        <a:lstStyle/>
        <a:p>
          <a:endParaRPr lang="ru-RU"/>
        </a:p>
      </dgm:t>
    </dgm:pt>
    <dgm:pt modelId="{723726DE-4C4D-4350-A35E-4FEAF57533CC}" type="sibTrans" cxnId="{54C61339-2BD2-4A58-A4F0-D6C932970228}">
      <dgm:prSet/>
      <dgm:spPr/>
      <dgm:t>
        <a:bodyPr/>
        <a:lstStyle/>
        <a:p>
          <a:endParaRPr lang="ru-RU"/>
        </a:p>
      </dgm:t>
    </dgm:pt>
    <dgm:pt modelId="{F02A29C2-7BD0-4DC3-A6F7-5575BE7DCFF1}" type="pres">
      <dgm:prSet presAssocID="{EADF61AA-628D-41EF-A540-8E5C2B804D4F}" presName="Name0" presStyleCnt="0">
        <dgm:presLayoutVars>
          <dgm:dir/>
          <dgm:resizeHandles val="exact"/>
        </dgm:presLayoutVars>
      </dgm:prSet>
      <dgm:spPr/>
    </dgm:pt>
    <dgm:pt modelId="{05FEAED5-C539-47A0-921B-5144F112CB68}" type="pres">
      <dgm:prSet presAssocID="{EADF61AA-628D-41EF-A540-8E5C2B804D4F}" presName="fgShape" presStyleLbl="fgShp" presStyleIdx="0" presStyleCnt="1"/>
      <dgm:spPr/>
    </dgm:pt>
    <dgm:pt modelId="{831FE83E-F68E-49AC-8A00-472CE19AE185}" type="pres">
      <dgm:prSet presAssocID="{EADF61AA-628D-41EF-A540-8E5C2B804D4F}" presName="linComp" presStyleCnt="0"/>
      <dgm:spPr/>
    </dgm:pt>
    <dgm:pt modelId="{1058DEF4-9D9D-4FBE-95AC-36F06D2C866E}" type="pres">
      <dgm:prSet presAssocID="{80FC33C2-17A4-4168-A578-6A7577B21E97}" presName="compNode" presStyleCnt="0"/>
      <dgm:spPr/>
    </dgm:pt>
    <dgm:pt modelId="{3D95369C-7A38-4FC3-805E-F3697EA9EC2D}" type="pres">
      <dgm:prSet presAssocID="{80FC33C2-17A4-4168-A578-6A7577B21E97}" presName="bkgdShape" presStyleLbl="node1" presStyleIdx="0" presStyleCnt="4" custScaleX="118272" custLinFactNeighborX="-1518" custLinFactNeighborY="947"/>
      <dgm:spPr/>
      <dgm:t>
        <a:bodyPr/>
        <a:lstStyle/>
        <a:p>
          <a:endParaRPr lang="ru-RU"/>
        </a:p>
      </dgm:t>
    </dgm:pt>
    <dgm:pt modelId="{81E15203-8243-4F1E-B882-6E2A7C24AC90}" type="pres">
      <dgm:prSet presAssocID="{80FC33C2-17A4-4168-A578-6A7577B21E9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3BBEA-F8BA-42F5-8CA9-2F7EEBBA0E60}" type="pres">
      <dgm:prSet presAssocID="{80FC33C2-17A4-4168-A578-6A7577B21E97}" presName="invisiNode" presStyleLbl="node1" presStyleIdx="0" presStyleCnt="4"/>
      <dgm:spPr/>
    </dgm:pt>
    <dgm:pt modelId="{F7C45B35-6365-4D9C-BCEE-23C631A19ABB}" type="pres">
      <dgm:prSet presAssocID="{80FC33C2-17A4-4168-A578-6A7577B21E97}" presName="imagNode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ACE0E58-79DC-47F5-A00A-DB9194C8DAD5}" type="pres">
      <dgm:prSet presAssocID="{931C0966-F4AB-43F7-854F-24FEDF61144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AAC6735-CF8D-4E33-BA7D-89AAD1CE4238}" type="pres">
      <dgm:prSet presAssocID="{81037B4A-53DA-481E-9D2E-2A085FF1D3B5}" presName="compNode" presStyleCnt="0"/>
      <dgm:spPr/>
    </dgm:pt>
    <dgm:pt modelId="{0E188237-C72E-4A20-90B9-FED6C6F4DD37}" type="pres">
      <dgm:prSet presAssocID="{81037B4A-53DA-481E-9D2E-2A085FF1D3B5}" presName="bkgdShape" presStyleLbl="node1" presStyleIdx="1" presStyleCnt="4" custScaleX="137369" custLinFactNeighborX="1364"/>
      <dgm:spPr/>
      <dgm:t>
        <a:bodyPr/>
        <a:lstStyle/>
        <a:p>
          <a:endParaRPr lang="ru-RU"/>
        </a:p>
      </dgm:t>
    </dgm:pt>
    <dgm:pt modelId="{7A7B8BF5-1022-4DA5-837D-27AEE7C81C73}" type="pres">
      <dgm:prSet presAssocID="{81037B4A-53DA-481E-9D2E-2A085FF1D3B5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9DA54-B732-4B00-AB0C-E105824801D7}" type="pres">
      <dgm:prSet presAssocID="{81037B4A-53DA-481E-9D2E-2A085FF1D3B5}" presName="invisiNode" presStyleLbl="node1" presStyleIdx="1" presStyleCnt="4"/>
      <dgm:spPr/>
    </dgm:pt>
    <dgm:pt modelId="{DB5AE0E2-AF5A-4CC9-AA49-D0C5117957BF}" type="pres">
      <dgm:prSet presAssocID="{81037B4A-53DA-481E-9D2E-2A085FF1D3B5}" presName="imagNode" presStyleLbl="fgImgPlace1" presStyleIdx="1" presStyleCnt="4" custLinFactNeighborX="-721" custLinFactNeighborY="-178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E191557-209A-469B-A525-51DE40CBAFEA}" type="pres">
      <dgm:prSet presAssocID="{723726DE-4C4D-4350-A35E-4FEAF57533C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987F83E-4DF0-4B69-AD13-98117F8BFA2F}" type="pres">
      <dgm:prSet presAssocID="{867872F1-5BE6-4A86-930D-5CEB300CEE3B}" presName="compNode" presStyleCnt="0"/>
      <dgm:spPr/>
    </dgm:pt>
    <dgm:pt modelId="{D35F1A50-FE08-4893-9063-BFAA97442C71}" type="pres">
      <dgm:prSet presAssocID="{867872F1-5BE6-4A86-930D-5CEB300CEE3B}" presName="bkgdShape" presStyleLbl="node1" presStyleIdx="2" presStyleCnt="4" custScaleX="125475"/>
      <dgm:spPr/>
      <dgm:t>
        <a:bodyPr/>
        <a:lstStyle/>
        <a:p>
          <a:endParaRPr lang="ru-RU"/>
        </a:p>
      </dgm:t>
    </dgm:pt>
    <dgm:pt modelId="{A3149168-B385-489C-9DBF-C93E5F5251BD}" type="pres">
      <dgm:prSet presAssocID="{867872F1-5BE6-4A86-930D-5CEB300CEE3B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FC09B-7895-4A7A-9B2D-248FFA8E8715}" type="pres">
      <dgm:prSet presAssocID="{867872F1-5BE6-4A86-930D-5CEB300CEE3B}" presName="invisiNode" presStyleLbl="node1" presStyleIdx="2" presStyleCnt="4"/>
      <dgm:spPr/>
    </dgm:pt>
    <dgm:pt modelId="{796C665E-BF5D-44C5-ADAA-6FBF7D3DBDF6}" type="pres">
      <dgm:prSet presAssocID="{867872F1-5BE6-4A86-930D-5CEB300CEE3B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EE5EF4F-9EA8-4BBB-B64B-387C7B6FC51C}" type="pres">
      <dgm:prSet presAssocID="{742E549C-BD30-4103-9008-2D67F699EA2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D4DB0F4-0012-4964-8AA5-24D6F6D736E9}" type="pres">
      <dgm:prSet presAssocID="{40D3748C-C67A-4310-A3F3-BC22E084CCB4}" presName="compNode" presStyleCnt="0"/>
      <dgm:spPr/>
    </dgm:pt>
    <dgm:pt modelId="{E4444451-29DA-4862-B455-D8EC05584451}" type="pres">
      <dgm:prSet presAssocID="{40D3748C-C67A-4310-A3F3-BC22E084CCB4}" presName="bkgdShape" presStyleLbl="node1" presStyleIdx="3" presStyleCnt="4"/>
      <dgm:spPr/>
      <dgm:t>
        <a:bodyPr/>
        <a:lstStyle/>
        <a:p>
          <a:endParaRPr lang="ru-RU"/>
        </a:p>
      </dgm:t>
    </dgm:pt>
    <dgm:pt modelId="{50B45397-BE66-4749-AA90-8AB75191BD04}" type="pres">
      <dgm:prSet presAssocID="{40D3748C-C67A-4310-A3F3-BC22E084CCB4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BC2F29-D418-4550-828B-51649901E912}" type="pres">
      <dgm:prSet presAssocID="{40D3748C-C67A-4310-A3F3-BC22E084CCB4}" presName="invisiNode" presStyleLbl="node1" presStyleIdx="3" presStyleCnt="4"/>
      <dgm:spPr/>
    </dgm:pt>
    <dgm:pt modelId="{8E7099A1-A9D8-4D83-86E5-E02093D4C04C}" type="pres">
      <dgm:prSet presAssocID="{40D3748C-C67A-4310-A3F3-BC22E084CCB4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EB41AD29-ED26-4723-BB82-50C30D11A5DC}" srcId="{EADF61AA-628D-41EF-A540-8E5C2B804D4F}" destId="{80FC33C2-17A4-4168-A578-6A7577B21E97}" srcOrd="0" destOrd="0" parTransId="{B83509AB-AF48-4D68-A205-DF769C6B9446}" sibTransId="{931C0966-F4AB-43F7-854F-24FEDF61144D}"/>
    <dgm:cxn modelId="{44246B11-B054-48BB-A4A8-00F7388C71E6}" type="presOf" srcId="{80FC33C2-17A4-4168-A578-6A7577B21E97}" destId="{3D95369C-7A38-4FC3-805E-F3697EA9EC2D}" srcOrd="0" destOrd="0" presId="urn:microsoft.com/office/officeart/2005/8/layout/hList7#1"/>
    <dgm:cxn modelId="{47F792A2-E7A8-4B81-B6EB-CAFE2C8CE6BE}" type="presOf" srcId="{723726DE-4C4D-4350-A35E-4FEAF57533CC}" destId="{2E191557-209A-469B-A525-51DE40CBAFEA}" srcOrd="0" destOrd="0" presId="urn:microsoft.com/office/officeart/2005/8/layout/hList7#1"/>
    <dgm:cxn modelId="{2B2C13C1-845A-46A0-81E9-585CAF937F50}" type="presOf" srcId="{867872F1-5BE6-4A86-930D-5CEB300CEE3B}" destId="{A3149168-B385-489C-9DBF-C93E5F5251BD}" srcOrd="1" destOrd="0" presId="urn:microsoft.com/office/officeart/2005/8/layout/hList7#1"/>
    <dgm:cxn modelId="{C0CF1EF5-F65D-4DEB-ACB5-BA33AAB92D62}" type="presOf" srcId="{742E549C-BD30-4103-9008-2D67F699EA25}" destId="{5EE5EF4F-9EA8-4BBB-B64B-387C7B6FC51C}" srcOrd="0" destOrd="0" presId="urn:microsoft.com/office/officeart/2005/8/layout/hList7#1"/>
    <dgm:cxn modelId="{950A455F-9CE1-4A8E-99EE-6E8A7A35F2A9}" type="presOf" srcId="{80FC33C2-17A4-4168-A578-6A7577B21E97}" destId="{81E15203-8243-4F1E-B882-6E2A7C24AC90}" srcOrd="1" destOrd="0" presId="urn:microsoft.com/office/officeart/2005/8/layout/hList7#1"/>
    <dgm:cxn modelId="{54C61339-2BD2-4A58-A4F0-D6C932970228}" srcId="{EADF61AA-628D-41EF-A540-8E5C2B804D4F}" destId="{81037B4A-53DA-481E-9D2E-2A085FF1D3B5}" srcOrd="1" destOrd="0" parTransId="{E7F46C10-CD64-4E79-9905-CF6847EB4F84}" sibTransId="{723726DE-4C4D-4350-A35E-4FEAF57533CC}"/>
    <dgm:cxn modelId="{469CE1A1-9854-4C97-BFAC-F0D2CF9B52D5}" type="presOf" srcId="{EADF61AA-628D-41EF-A540-8E5C2B804D4F}" destId="{F02A29C2-7BD0-4DC3-A6F7-5575BE7DCFF1}" srcOrd="0" destOrd="0" presId="urn:microsoft.com/office/officeart/2005/8/layout/hList7#1"/>
    <dgm:cxn modelId="{9E8F152F-13AE-472D-BC90-CC3AA5CE9BBE}" srcId="{EADF61AA-628D-41EF-A540-8E5C2B804D4F}" destId="{867872F1-5BE6-4A86-930D-5CEB300CEE3B}" srcOrd="2" destOrd="0" parTransId="{0F98D4C7-98D9-46BB-83F6-6FC18CEC4079}" sibTransId="{742E549C-BD30-4103-9008-2D67F699EA25}"/>
    <dgm:cxn modelId="{699BE2A6-A673-445B-A2D9-D298092D7924}" type="presOf" srcId="{81037B4A-53DA-481E-9D2E-2A085FF1D3B5}" destId="{0E188237-C72E-4A20-90B9-FED6C6F4DD37}" srcOrd="0" destOrd="0" presId="urn:microsoft.com/office/officeart/2005/8/layout/hList7#1"/>
    <dgm:cxn modelId="{3D1F2F8B-204C-4B33-9346-ED532FD7AA46}" type="presOf" srcId="{931C0966-F4AB-43F7-854F-24FEDF61144D}" destId="{5ACE0E58-79DC-47F5-A00A-DB9194C8DAD5}" srcOrd="0" destOrd="0" presId="urn:microsoft.com/office/officeart/2005/8/layout/hList7#1"/>
    <dgm:cxn modelId="{DF425D16-BD56-4C92-8E48-E1CF7EBFE410}" srcId="{EADF61AA-628D-41EF-A540-8E5C2B804D4F}" destId="{40D3748C-C67A-4310-A3F3-BC22E084CCB4}" srcOrd="3" destOrd="0" parTransId="{9032C67A-C9F1-4EAF-97D3-60B851C5EF16}" sibTransId="{055D6533-E17D-446C-85C0-119D26235F54}"/>
    <dgm:cxn modelId="{C2B2AD3B-F435-4C83-9FDA-415D44B968AF}" type="presOf" srcId="{867872F1-5BE6-4A86-930D-5CEB300CEE3B}" destId="{D35F1A50-FE08-4893-9063-BFAA97442C71}" srcOrd="0" destOrd="0" presId="urn:microsoft.com/office/officeart/2005/8/layout/hList7#1"/>
    <dgm:cxn modelId="{E21308AE-A74D-45A8-A8AC-0A6A21F904A3}" type="presOf" srcId="{81037B4A-53DA-481E-9D2E-2A085FF1D3B5}" destId="{7A7B8BF5-1022-4DA5-837D-27AEE7C81C73}" srcOrd="1" destOrd="0" presId="urn:microsoft.com/office/officeart/2005/8/layout/hList7#1"/>
    <dgm:cxn modelId="{F0497FC7-4192-44E3-B446-6B7C7AB310A1}" type="presOf" srcId="{40D3748C-C67A-4310-A3F3-BC22E084CCB4}" destId="{50B45397-BE66-4749-AA90-8AB75191BD04}" srcOrd="1" destOrd="0" presId="urn:microsoft.com/office/officeart/2005/8/layout/hList7#1"/>
    <dgm:cxn modelId="{725E1668-2C74-4406-B50A-F8422B18A23B}" type="presOf" srcId="{40D3748C-C67A-4310-A3F3-BC22E084CCB4}" destId="{E4444451-29DA-4862-B455-D8EC05584451}" srcOrd="0" destOrd="0" presId="urn:microsoft.com/office/officeart/2005/8/layout/hList7#1"/>
    <dgm:cxn modelId="{6A700FF6-5683-4B46-A191-840826513DB8}" type="presParOf" srcId="{F02A29C2-7BD0-4DC3-A6F7-5575BE7DCFF1}" destId="{05FEAED5-C539-47A0-921B-5144F112CB68}" srcOrd="0" destOrd="0" presId="urn:microsoft.com/office/officeart/2005/8/layout/hList7#1"/>
    <dgm:cxn modelId="{A3097ABE-FE4D-4A61-A1E1-DC3904986943}" type="presParOf" srcId="{F02A29C2-7BD0-4DC3-A6F7-5575BE7DCFF1}" destId="{831FE83E-F68E-49AC-8A00-472CE19AE185}" srcOrd="1" destOrd="0" presId="urn:microsoft.com/office/officeart/2005/8/layout/hList7#1"/>
    <dgm:cxn modelId="{5E279C90-3BF8-4692-8352-25EBFBF66F64}" type="presParOf" srcId="{831FE83E-F68E-49AC-8A00-472CE19AE185}" destId="{1058DEF4-9D9D-4FBE-95AC-36F06D2C866E}" srcOrd="0" destOrd="0" presId="urn:microsoft.com/office/officeart/2005/8/layout/hList7#1"/>
    <dgm:cxn modelId="{DB47ED25-E424-44FA-98E1-85FDA906B021}" type="presParOf" srcId="{1058DEF4-9D9D-4FBE-95AC-36F06D2C866E}" destId="{3D95369C-7A38-4FC3-805E-F3697EA9EC2D}" srcOrd="0" destOrd="0" presId="urn:microsoft.com/office/officeart/2005/8/layout/hList7#1"/>
    <dgm:cxn modelId="{87BD34AF-F533-496A-A2B9-0272286BBE2C}" type="presParOf" srcId="{1058DEF4-9D9D-4FBE-95AC-36F06D2C866E}" destId="{81E15203-8243-4F1E-B882-6E2A7C24AC90}" srcOrd="1" destOrd="0" presId="urn:microsoft.com/office/officeart/2005/8/layout/hList7#1"/>
    <dgm:cxn modelId="{092540BA-29D7-4AEF-A2E6-A471E7F6FE77}" type="presParOf" srcId="{1058DEF4-9D9D-4FBE-95AC-36F06D2C866E}" destId="{FA13BBEA-F8BA-42F5-8CA9-2F7EEBBA0E60}" srcOrd="2" destOrd="0" presId="urn:microsoft.com/office/officeart/2005/8/layout/hList7#1"/>
    <dgm:cxn modelId="{51D524DD-C723-418A-82D7-A673F5922867}" type="presParOf" srcId="{1058DEF4-9D9D-4FBE-95AC-36F06D2C866E}" destId="{F7C45B35-6365-4D9C-BCEE-23C631A19ABB}" srcOrd="3" destOrd="0" presId="urn:microsoft.com/office/officeart/2005/8/layout/hList7#1"/>
    <dgm:cxn modelId="{E62D7325-E8BD-4979-B3E0-71A27B4D5DE9}" type="presParOf" srcId="{831FE83E-F68E-49AC-8A00-472CE19AE185}" destId="{5ACE0E58-79DC-47F5-A00A-DB9194C8DAD5}" srcOrd="1" destOrd="0" presId="urn:microsoft.com/office/officeart/2005/8/layout/hList7#1"/>
    <dgm:cxn modelId="{CDF349F9-622D-4E92-BFB6-B0A5A78784E5}" type="presParOf" srcId="{831FE83E-F68E-49AC-8A00-472CE19AE185}" destId="{BAAC6735-CF8D-4E33-BA7D-89AAD1CE4238}" srcOrd="2" destOrd="0" presId="urn:microsoft.com/office/officeart/2005/8/layout/hList7#1"/>
    <dgm:cxn modelId="{8A4ABB93-C827-45B0-82E7-E7D9ADBD2AA8}" type="presParOf" srcId="{BAAC6735-CF8D-4E33-BA7D-89AAD1CE4238}" destId="{0E188237-C72E-4A20-90B9-FED6C6F4DD37}" srcOrd="0" destOrd="0" presId="urn:microsoft.com/office/officeart/2005/8/layout/hList7#1"/>
    <dgm:cxn modelId="{5894833D-9756-49C7-BD1D-84908281FDF7}" type="presParOf" srcId="{BAAC6735-CF8D-4E33-BA7D-89AAD1CE4238}" destId="{7A7B8BF5-1022-4DA5-837D-27AEE7C81C73}" srcOrd="1" destOrd="0" presId="urn:microsoft.com/office/officeart/2005/8/layout/hList7#1"/>
    <dgm:cxn modelId="{7F8E1D21-2516-419D-8C0B-4A7BAD3FAB3B}" type="presParOf" srcId="{BAAC6735-CF8D-4E33-BA7D-89AAD1CE4238}" destId="{3639DA54-B732-4B00-AB0C-E105824801D7}" srcOrd="2" destOrd="0" presId="urn:microsoft.com/office/officeart/2005/8/layout/hList7#1"/>
    <dgm:cxn modelId="{B41414EE-0830-4C64-9DA7-A7209164667B}" type="presParOf" srcId="{BAAC6735-CF8D-4E33-BA7D-89AAD1CE4238}" destId="{DB5AE0E2-AF5A-4CC9-AA49-D0C5117957BF}" srcOrd="3" destOrd="0" presId="urn:microsoft.com/office/officeart/2005/8/layout/hList7#1"/>
    <dgm:cxn modelId="{114CD283-006C-4106-84A6-DAF9814313AB}" type="presParOf" srcId="{831FE83E-F68E-49AC-8A00-472CE19AE185}" destId="{2E191557-209A-469B-A525-51DE40CBAFEA}" srcOrd="3" destOrd="0" presId="urn:microsoft.com/office/officeart/2005/8/layout/hList7#1"/>
    <dgm:cxn modelId="{6BBD4AF8-B33C-4415-854C-79336AE1B8CF}" type="presParOf" srcId="{831FE83E-F68E-49AC-8A00-472CE19AE185}" destId="{F987F83E-4DF0-4B69-AD13-98117F8BFA2F}" srcOrd="4" destOrd="0" presId="urn:microsoft.com/office/officeart/2005/8/layout/hList7#1"/>
    <dgm:cxn modelId="{E3614AF7-274E-4B82-8571-077118DBACC0}" type="presParOf" srcId="{F987F83E-4DF0-4B69-AD13-98117F8BFA2F}" destId="{D35F1A50-FE08-4893-9063-BFAA97442C71}" srcOrd="0" destOrd="0" presId="urn:microsoft.com/office/officeart/2005/8/layout/hList7#1"/>
    <dgm:cxn modelId="{CF8A6519-CC27-4276-8D63-4A7031D4BFF9}" type="presParOf" srcId="{F987F83E-4DF0-4B69-AD13-98117F8BFA2F}" destId="{A3149168-B385-489C-9DBF-C93E5F5251BD}" srcOrd="1" destOrd="0" presId="urn:microsoft.com/office/officeart/2005/8/layout/hList7#1"/>
    <dgm:cxn modelId="{93692283-82E5-408C-BEE4-DFD5A1E5AAAB}" type="presParOf" srcId="{F987F83E-4DF0-4B69-AD13-98117F8BFA2F}" destId="{DC8FC09B-7895-4A7A-9B2D-248FFA8E8715}" srcOrd="2" destOrd="0" presId="urn:microsoft.com/office/officeart/2005/8/layout/hList7#1"/>
    <dgm:cxn modelId="{4C887C54-84EE-4D35-BDAD-74E2CBAEE9C2}" type="presParOf" srcId="{F987F83E-4DF0-4B69-AD13-98117F8BFA2F}" destId="{796C665E-BF5D-44C5-ADAA-6FBF7D3DBDF6}" srcOrd="3" destOrd="0" presId="urn:microsoft.com/office/officeart/2005/8/layout/hList7#1"/>
    <dgm:cxn modelId="{5DD880F0-315F-40B3-9EBC-988CBB1A1DAA}" type="presParOf" srcId="{831FE83E-F68E-49AC-8A00-472CE19AE185}" destId="{5EE5EF4F-9EA8-4BBB-B64B-387C7B6FC51C}" srcOrd="5" destOrd="0" presId="urn:microsoft.com/office/officeart/2005/8/layout/hList7#1"/>
    <dgm:cxn modelId="{8D1CEA51-2D43-4D54-9CDF-DF6E54A9C9AF}" type="presParOf" srcId="{831FE83E-F68E-49AC-8A00-472CE19AE185}" destId="{4D4DB0F4-0012-4964-8AA5-24D6F6D736E9}" srcOrd="6" destOrd="0" presId="urn:microsoft.com/office/officeart/2005/8/layout/hList7#1"/>
    <dgm:cxn modelId="{D5CCB1AB-8B83-4566-8181-2DF070DB2222}" type="presParOf" srcId="{4D4DB0F4-0012-4964-8AA5-24D6F6D736E9}" destId="{E4444451-29DA-4862-B455-D8EC05584451}" srcOrd="0" destOrd="0" presId="urn:microsoft.com/office/officeart/2005/8/layout/hList7#1"/>
    <dgm:cxn modelId="{71EC1CE7-EC2F-4C17-AF46-69ADA26D197B}" type="presParOf" srcId="{4D4DB0F4-0012-4964-8AA5-24D6F6D736E9}" destId="{50B45397-BE66-4749-AA90-8AB75191BD04}" srcOrd="1" destOrd="0" presId="urn:microsoft.com/office/officeart/2005/8/layout/hList7#1"/>
    <dgm:cxn modelId="{316B46C7-C1FF-4BF8-9676-4B5C31E0FDF7}" type="presParOf" srcId="{4D4DB0F4-0012-4964-8AA5-24D6F6D736E9}" destId="{F0BC2F29-D418-4550-828B-51649901E912}" srcOrd="2" destOrd="0" presId="urn:microsoft.com/office/officeart/2005/8/layout/hList7#1"/>
    <dgm:cxn modelId="{6F6CC7E4-1C98-4830-B129-7C81F14A765A}" type="presParOf" srcId="{4D4DB0F4-0012-4964-8AA5-24D6F6D736E9}" destId="{8E7099A1-A9D8-4D83-86E5-E02093D4C04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8BCAA0-BF0A-44B7-93E1-A0A894D27100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1FFD84-8D5C-4BE2-9D5A-D242316D26CD}">
      <dgm:prSet phldrT="[Текст]"/>
      <dgm:spPr/>
      <dgm:t>
        <a:bodyPr/>
        <a:lstStyle/>
        <a:p>
          <a:r>
            <a:rPr lang="ru-RU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rPr>
            <a:t>Санкции к спортсменам</a:t>
          </a:r>
        </a:p>
      </dgm:t>
    </dgm:pt>
    <dgm:pt modelId="{89BC0508-3FE8-47CE-B526-CD979623C1E7}" type="parTrans" cxnId="{2DDB90FF-2416-45BD-9A42-61F2C0913106}">
      <dgm:prSet/>
      <dgm:spPr/>
      <dgm:t>
        <a:bodyPr/>
        <a:lstStyle/>
        <a:p>
          <a:endParaRPr lang="ru-RU"/>
        </a:p>
      </dgm:t>
    </dgm:pt>
    <dgm:pt modelId="{A94F198D-3A69-4150-AE80-2980676EE015}" type="sibTrans" cxnId="{2DDB90FF-2416-45BD-9A42-61F2C0913106}">
      <dgm:prSet/>
      <dgm:spPr/>
      <dgm:t>
        <a:bodyPr/>
        <a:lstStyle/>
        <a:p>
          <a:endParaRPr lang="ru-RU"/>
        </a:p>
      </dgm:t>
    </dgm:pt>
    <dgm:pt modelId="{EDAD1BFB-07B0-4D6B-BEF2-335CC66A62F1}">
      <dgm:prSet phldrT="[Текст]" custT="1"/>
      <dgm:spPr/>
      <dgm:t>
        <a:bodyPr/>
        <a:lstStyle/>
        <a:p>
          <a:r>
            <a:rPr lang="ru-RU" sz="3200" dirty="0"/>
            <a:t>Спортивная дисквалификация</a:t>
          </a:r>
        </a:p>
      </dgm:t>
    </dgm:pt>
    <dgm:pt modelId="{D069DEE1-0C67-4994-8E84-F9167CE7E793}" type="parTrans" cxnId="{E5122607-8B8E-4D4A-A189-53F42C7839A7}">
      <dgm:prSet/>
      <dgm:spPr/>
      <dgm:t>
        <a:bodyPr/>
        <a:lstStyle/>
        <a:p>
          <a:endParaRPr lang="ru-RU"/>
        </a:p>
      </dgm:t>
    </dgm:pt>
    <dgm:pt modelId="{C1EEBDDF-B6C3-4C83-B462-DDC42F9A7872}" type="sibTrans" cxnId="{E5122607-8B8E-4D4A-A189-53F42C7839A7}">
      <dgm:prSet/>
      <dgm:spPr/>
      <dgm:t>
        <a:bodyPr/>
        <a:lstStyle/>
        <a:p>
          <a:endParaRPr lang="ru-RU"/>
        </a:p>
      </dgm:t>
    </dgm:pt>
    <dgm:pt modelId="{13FC4D5C-8321-4F0A-B349-483EC97B578E}">
      <dgm:prSet phldrT="[Текст]"/>
      <dgm:spPr/>
      <dgm:t>
        <a:bodyPr/>
        <a:lstStyle/>
        <a:p>
          <a:r>
            <a:rPr lang="ru-RU" dirty="0"/>
            <a:t>Финансовые санкции:</a:t>
          </a:r>
        </a:p>
        <a:p>
          <a:r>
            <a:rPr lang="ru-RU" dirty="0"/>
            <a:t>Аннулирование результатов, призов, очков</a:t>
          </a:r>
        </a:p>
      </dgm:t>
    </dgm:pt>
    <dgm:pt modelId="{06FE7F20-5DFC-4DA8-B9A0-81F264CC974A}" type="parTrans" cxnId="{39C14258-FB29-4F08-8807-A95FB7F563A5}">
      <dgm:prSet/>
      <dgm:spPr/>
      <dgm:t>
        <a:bodyPr/>
        <a:lstStyle/>
        <a:p>
          <a:endParaRPr lang="ru-RU"/>
        </a:p>
      </dgm:t>
    </dgm:pt>
    <dgm:pt modelId="{0D7E1224-CD13-4D43-8F3F-A4D4CFC4825D}" type="sibTrans" cxnId="{39C14258-FB29-4F08-8807-A95FB7F563A5}">
      <dgm:prSet/>
      <dgm:spPr/>
      <dgm:t>
        <a:bodyPr/>
        <a:lstStyle/>
        <a:p>
          <a:endParaRPr lang="ru-RU"/>
        </a:p>
      </dgm:t>
    </dgm:pt>
    <dgm:pt modelId="{9540D015-B6F3-4F29-A497-5B21E3C72C5F}">
      <dgm:prSet phldrT="[Текст]" custT="1"/>
      <dgm:spPr/>
      <dgm:t>
        <a:bodyPr/>
        <a:lstStyle/>
        <a:p>
          <a:r>
            <a:rPr lang="ru-RU" sz="2000" dirty="0"/>
            <a:t>Уголовная ответственность:</a:t>
          </a:r>
        </a:p>
        <a:p>
          <a:r>
            <a:rPr lang="ru-RU" sz="2000" dirty="0"/>
            <a:t>Ст. 226.1 Контрабанда</a:t>
          </a:r>
        </a:p>
        <a:p>
          <a:r>
            <a:rPr lang="ru-RU" sz="2000" dirty="0"/>
            <a:t>Ст.234 Незаконный оборот сильнодействующих ядовитых веществ в целях сбыта</a:t>
          </a:r>
        </a:p>
      </dgm:t>
    </dgm:pt>
    <dgm:pt modelId="{FFBCA5C5-52AA-4FD2-9C3D-EB6769CF9CD3}" type="parTrans" cxnId="{6DE1F7EF-4A1B-4C70-AC27-011B3F76FF29}">
      <dgm:prSet/>
      <dgm:spPr/>
      <dgm:t>
        <a:bodyPr/>
        <a:lstStyle/>
        <a:p>
          <a:endParaRPr lang="ru-RU"/>
        </a:p>
      </dgm:t>
    </dgm:pt>
    <dgm:pt modelId="{710728B8-FE0D-40D5-915A-70934BE6F6BE}" type="sibTrans" cxnId="{6DE1F7EF-4A1B-4C70-AC27-011B3F76FF29}">
      <dgm:prSet/>
      <dgm:spPr/>
      <dgm:t>
        <a:bodyPr/>
        <a:lstStyle/>
        <a:p>
          <a:endParaRPr lang="ru-RU"/>
        </a:p>
      </dgm:t>
    </dgm:pt>
    <dgm:pt modelId="{E60D1F48-EDD0-4E6A-8B4F-06026A555814}">
      <dgm:prSet phldrT="[Текст]" custT="1"/>
      <dgm:spPr/>
      <dgm:t>
        <a:bodyPr/>
        <a:lstStyle/>
        <a:p>
          <a:r>
            <a:rPr lang="ru-RU" sz="2800" dirty="0"/>
            <a:t>Санкции по трудовому законодательству:</a:t>
          </a:r>
        </a:p>
        <a:p>
          <a:r>
            <a:rPr lang="ru-RU" sz="2800" dirty="0"/>
            <a:t>Расторжение трудового договора</a:t>
          </a:r>
        </a:p>
      </dgm:t>
    </dgm:pt>
    <dgm:pt modelId="{C2AA7816-CA90-4ED6-A63E-7A359E1D7545}" type="parTrans" cxnId="{8C0BCD74-03C2-4272-87FA-CDE4F45ACCB4}">
      <dgm:prSet/>
      <dgm:spPr/>
      <dgm:t>
        <a:bodyPr/>
        <a:lstStyle/>
        <a:p>
          <a:endParaRPr lang="ru-RU"/>
        </a:p>
      </dgm:t>
    </dgm:pt>
    <dgm:pt modelId="{3BB1B836-D080-4445-92C4-615658BD1785}" type="sibTrans" cxnId="{8C0BCD74-03C2-4272-87FA-CDE4F45ACCB4}">
      <dgm:prSet/>
      <dgm:spPr/>
      <dgm:t>
        <a:bodyPr/>
        <a:lstStyle/>
        <a:p>
          <a:endParaRPr lang="ru-RU"/>
        </a:p>
      </dgm:t>
    </dgm:pt>
    <dgm:pt modelId="{A7AF67E8-251D-42E8-BA2A-F4D612C29335}" type="pres">
      <dgm:prSet presAssocID="{B88BCAA0-BF0A-44B7-93E1-A0A894D2710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62CEADF-A2B6-4040-943B-31475A5193C6}" type="pres">
      <dgm:prSet presAssocID="{BF1FFD84-8D5C-4BE2-9D5A-D242316D26CD}" presName="vertOne" presStyleCnt="0"/>
      <dgm:spPr/>
    </dgm:pt>
    <dgm:pt modelId="{94D5FC4F-5F3B-48C4-83DD-DEDF4AFF13D4}" type="pres">
      <dgm:prSet presAssocID="{BF1FFD84-8D5C-4BE2-9D5A-D242316D26CD}" presName="txOne" presStyleLbl="node0" presStyleIdx="0" presStyleCnt="1" custLinFactNeighborX="-1219" custLinFactNeighborY="-13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545755-C296-44A4-A627-A8DCDF724DD9}" type="pres">
      <dgm:prSet presAssocID="{BF1FFD84-8D5C-4BE2-9D5A-D242316D26CD}" presName="parTransOne" presStyleCnt="0"/>
      <dgm:spPr/>
    </dgm:pt>
    <dgm:pt modelId="{E3EB6CFC-7305-4FEB-A2C3-976C74AC8FC6}" type="pres">
      <dgm:prSet presAssocID="{BF1FFD84-8D5C-4BE2-9D5A-D242316D26CD}" presName="horzOne" presStyleCnt="0"/>
      <dgm:spPr/>
    </dgm:pt>
    <dgm:pt modelId="{434B834C-C504-48D1-9DE8-37C0275F3B7A}" type="pres">
      <dgm:prSet presAssocID="{EDAD1BFB-07B0-4D6B-BEF2-335CC66A62F1}" presName="vertTwo" presStyleCnt="0"/>
      <dgm:spPr/>
    </dgm:pt>
    <dgm:pt modelId="{3DB43506-42C7-466E-8E8B-289C505CC641}" type="pres">
      <dgm:prSet presAssocID="{EDAD1BFB-07B0-4D6B-BEF2-335CC66A62F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79A9C7-2F68-432D-818A-C84162814901}" type="pres">
      <dgm:prSet presAssocID="{EDAD1BFB-07B0-4D6B-BEF2-335CC66A62F1}" presName="parTransTwo" presStyleCnt="0"/>
      <dgm:spPr/>
    </dgm:pt>
    <dgm:pt modelId="{2876992B-840A-4FAC-95D3-C0A20AE3017F}" type="pres">
      <dgm:prSet presAssocID="{EDAD1BFB-07B0-4D6B-BEF2-335CC66A62F1}" presName="horzTwo" presStyleCnt="0"/>
      <dgm:spPr/>
    </dgm:pt>
    <dgm:pt modelId="{918D0950-08D5-4136-9711-FA0F0D2F85B7}" type="pres">
      <dgm:prSet presAssocID="{13FC4D5C-8321-4F0A-B349-483EC97B578E}" presName="vertThree" presStyleCnt="0"/>
      <dgm:spPr/>
    </dgm:pt>
    <dgm:pt modelId="{90F3D67E-9A88-4B8A-9CC6-5D949DC38725}" type="pres">
      <dgm:prSet presAssocID="{13FC4D5C-8321-4F0A-B349-483EC97B578E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D901FD-5E41-47CE-A3DD-BC33621C21EB}" type="pres">
      <dgm:prSet presAssocID="{13FC4D5C-8321-4F0A-B349-483EC97B578E}" presName="horzThree" presStyleCnt="0"/>
      <dgm:spPr/>
    </dgm:pt>
    <dgm:pt modelId="{4D27C26E-F14F-4E00-8F5A-C42E3CAAC626}" type="pres">
      <dgm:prSet presAssocID="{C1EEBDDF-B6C3-4C83-B462-DDC42F9A7872}" presName="sibSpaceTwo" presStyleCnt="0"/>
      <dgm:spPr/>
    </dgm:pt>
    <dgm:pt modelId="{516624A6-DF86-41E6-A895-3930C6387A38}" type="pres">
      <dgm:prSet presAssocID="{9540D015-B6F3-4F29-A497-5B21E3C72C5F}" presName="vertTwo" presStyleCnt="0"/>
      <dgm:spPr/>
    </dgm:pt>
    <dgm:pt modelId="{6D94D4B8-77B3-45BE-B78C-DE6BA4303363}" type="pres">
      <dgm:prSet presAssocID="{9540D015-B6F3-4F29-A497-5B21E3C72C5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D7312A-1E7E-44B8-8C28-C5E6967445B5}" type="pres">
      <dgm:prSet presAssocID="{9540D015-B6F3-4F29-A497-5B21E3C72C5F}" presName="parTransTwo" presStyleCnt="0"/>
      <dgm:spPr/>
    </dgm:pt>
    <dgm:pt modelId="{490C7D77-5FF7-44F5-A528-69AE33999448}" type="pres">
      <dgm:prSet presAssocID="{9540D015-B6F3-4F29-A497-5B21E3C72C5F}" presName="horzTwo" presStyleCnt="0"/>
      <dgm:spPr/>
    </dgm:pt>
    <dgm:pt modelId="{B8D4F24C-0F2F-40AB-AB6D-BF40008A1251}" type="pres">
      <dgm:prSet presAssocID="{E60D1F48-EDD0-4E6A-8B4F-06026A555814}" presName="vertThree" presStyleCnt="0"/>
      <dgm:spPr/>
    </dgm:pt>
    <dgm:pt modelId="{2D9AC04E-8414-488D-B657-62EE7331F269}" type="pres">
      <dgm:prSet presAssocID="{E60D1F48-EDD0-4E6A-8B4F-06026A555814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7AFF8F-6048-4812-8A44-3F86BF838C94}" type="pres">
      <dgm:prSet presAssocID="{E60D1F48-EDD0-4E6A-8B4F-06026A555814}" presName="horzThree" presStyleCnt="0"/>
      <dgm:spPr/>
    </dgm:pt>
  </dgm:ptLst>
  <dgm:cxnLst>
    <dgm:cxn modelId="{2DDB90FF-2416-45BD-9A42-61F2C0913106}" srcId="{B88BCAA0-BF0A-44B7-93E1-A0A894D27100}" destId="{BF1FFD84-8D5C-4BE2-9D5A-D242316D26CD}" srcOrd="0" destOrd="0" parTransId="{89BC0508-3FE8-47CE-B526-CD979623C1E7}" sibTransId="{A94F198D-3A69-4150-AE80-2980676EE015}"/>
    <dgm:cxn modelId="{6DE1F7EF-4A1B-4C70-AC27-011B3F76FF29}" srcId="{BF1FFD84-8D5C-4BE2-9D5A-D242316D26CD}" destId="{9540D015-B6F3-4F29-A497-5B21E3C72C5F}" srcOrd="1" destOrd="0" parTransId="{FFBCA5C5-52AA-4FD2-9C3D-EB6769CF9CD3}" sibTransId="{710728B8-FE0D-40D5-915A-70934BE6F6BE}"/>
    <dgm:cxn modelId="{E5122607-8B8E-4D4A-A189-53F42C7839A7}" srcId="{BF1FFD84-8D5C-4BE2-9D5A-D242316D26CD}" destId="{EDAD1BFB-07B0-4D6B-BEF2-335CC66A62F1}" srcOrd="0" destOrd="0" parTransId="{D069DEE1-0C67-4994-8E84-F9167CE7E793}" sibTransId="{C1EEBDDF-B6C3-4C83-B462-DDC42F9A7872}"/>
    <dgm:cxn modelId="{39C14258-FB29-4F08-8807-A95FB7F563A5}" srcId="{EDAD1BFB-07B0-4D6B-BEF2-335CC66A62F1}" destId="{13FC4D5C-8321-4F0A-B349-483EC97B578E}" srcOrd="0" destOrd="0" parTransId="{06FE7F20-5DFC-4DA8-B9A0-81F264CC974A}" sibTransId="{0D7E1224-CD13-4D43-8F3F-A4D4CFC4825D}"/>
    <dgm:cxn modelId="{8C0BCD74-03C2-4272-87FA-CDE4F45ACCB4}" srcId="{9540D015-B6F3-4F29-A497-5B21E3C72C5F}" destId="{E60D1F48-EDD0-4E6A-8B4F-06026A555814}" srcOrd="0" destOrd="0" parTransId="{C2AA7816-CA90-4ED6-A63E-7A359E1D7545}" sibTransId="{3BB1B836-D080-4445-92C4-615658BD1785}"/>
    <dgm:cxn modelId="{CB5EADBE-3F8E-47EF-8CDD-3925148CA6C2}" type="presOf" srcId="{B88BCAA0-BF0A-44B7-93E1-A0A894D27100}" destId="{A7AF67E8-251D-42E8-BA2A-F4D612C29335}" srcOrd="0" destOrd="0" presId="urn:microsoft.com/office/officeart/2005/8/layout/hierarchy4"/>
    <dgm:cxn modelId="{F052D8A8-AD13-4004-A764-4BC922286E33}" type="presOf" srcId="{BF1FFD84-8D5C-4BE2-9D5A-D242316D26CD}" destId="{94D5FC4F-5F3B-48C4-83DD-DEDF4AFF13D4}" srcOrd="0" destOrd="0" presId="urn:microsoft.com/office/officeart/2005/8/layout/hierarchy4"/>
    <dgm:cxn modelId="{0470266A-ABA7-46C3-8A16-3B1A9F990D80}" type="presOf" srcId="{9540D015-B6F3-4F29-A497-5B21E3C72C5F}" destId="{6D94D4B8-77B3-45BE-B78C-DE6BA4303363}" srcOrd="0" destOrd="0" presId="urn:microsoft.com/office/officeart/2005/8/layout/hierarchy4"/>
    <dgm:cxn modelId="{3D30B67D-7D43-4F9E-A643-180141903809}" type="presOf" srcId="{EDAD1BFB-07B0-4D6B-BEF2-335CC66A62F1}" destId="{3DB43506-42C7-466E-8E8B-289C505CC641}" srcOrd="0" destOrd="0" presId="urn:microsoft.com/office/officeart/2005/8/layout/hierarchy4"/>
    <dgm:cxn modelId="{CA65D504-8E21-4CA7-8E8A-6AAD175936E0}" type="presOf" srcId="{13FC4D5C-8321-4F0A-B349-483EC97B578E}" destId="{90F3D67E-9A88-4B8A-9CC6-5D949DC38725}" srcOrd="0" destOrd="0" presId="urn:microsoft.com/office/officeart/2005/8/layout/hierarchy4"/>
    <dgm:cxn modelId="{4FFA8F60-A954-4DD8-A384-5263AA66C52B}" type="presOf" srcId="{E60D1F48-EDD0-4E6A-8B4F-06026A555814}" destId="{2D9AC04E-8414-488D-B657-62EE7331F269}" srcOrd="0" destOrd="0" presId="urn:microsoft.com/office/officeart/2005/8/layout/hierarchy4"/>
    <dgm:cxn modelId="{12790B0F-1117-4B33-BBE5-F17623EF3A95}" type="presParOf" srcId="{A7AF67E8-251D-42E8-BA2A-F4D612C29335}" destId="{562CEADF-A2B6-4040-943B-31475A5193C6}" srcOrd="0" destOrd="0" presId="urn:microsoft.com/office/officeart/2005/8/layout/hierarchy4"/>
    <dgm:cxn modelId="{66D4B6CE-235D-4B9A-BA9D-AD8BA76ED5B7}" type="presParOf" srcId="{562CEADF-A2B6-4040-943B-31475A5193C6}" destId="{94D5FC4F-5F3B-48C4-83DD-DEDF4AFF13D4}" srcOrd="0" destOrd="0" presId="urn:microsoft.com/office/officeart/2005/8/layout/hierarchy4"/>
    <dgm:cxn modelId="{3FFFB04D-5B30-4748-B7FC-19C9475E06E6}" type="presParOf" srcId="{562CEADF-A2B6-4040-943B-31475A5193C6}" destId="{2C545755-C296-44A4-A627-A8DCDF724DD9}" srcOrd="1" destOrd="0" presId="urn:microsoft.com/office/officeart/2005/8/layout/hierarchy4"/>
    <dgm:cxn modelId="{5AE1FA5C-3848-4957-899F-E4FF9B7A8A30}" type="presParOf" srcId="{562CEADF-A2B6-4040-943B-31475A5193C6}" destId="{E3EB6CFC-7305-4FEB-A2C3-976C74AC8FC6}" srcOrd="2" destOrd="0" presId="urn:microsoft.com/office/officeart/2005/8/layout/hierarchy4"/>
    <dgm:cxn modelId="{D169724B-1F82-4977-9662-656368841959}" type="presParOf" srcId="{E3EB6CFC-7305-4FEB-A2C3-976C74AC8FC6}" destId="{434B834C-C504-48D1-9DE8-37C0275F3B7A}" srcOrd="0" destOrd="0" presId="urn:microsoft.com/office/officeart/2005/8/layout/hierarchy4"/>
    <dgm:cxn modelId="{1E0E71AE-72C1-44DA-8A08-E3C9579925FA}" type="presParOf" srcId="{434B834C-C504-48D1-9DE8-37C0275F3B7A}" destId="{3DB43506-42C7-466E-8E8B-289C505CC641}" srcOrd="0" destOrd="0" presId="urn:microsoft.com/office/officeart/2005/8/layout/hierarchy4"/>
    <dgm:cxn modelId="{233B796E-D363-4EFF-8271-7CEA3A365858}" type="presParOf" srcId="{434B834C-C504-48D1-9DE8-37C0275F3B7A}" destId="{1379A9C7-2F68-432D-818A-C84162814901}" srcOrd="1" destOrd="0" presId="urn:microsoft.com/office/officeart/2005/8/layout/hierarchy4"/>
    <dgm:cxn modelId="{9CC2CD66-A3C6-47E6-ACE1-4CF719E5B7FC}" type="presParOf" srcId="{434B834C-C504-48D1-9DE8-37C0275F3B7A}" destId="{2876992B-840A-4FAC-95D3-C0A20AE3017F}" srcOrd="2" destOrd="0" presId="urn:microsoft.com/office/officeart/2005/8/layout/hierarchy4"/>
    <dgm:cxn modelId="{BAEEEDB9-F2E4-4C92-BAC5-DA3C8F8DBC1F}" type="presParOf" srcId="{2876992B-840A-4FAC-95D3-C0A20AE3017F}" destId="{918D0950-08D5-4136-9711-FA0F0D2F85B7}" srcOrd="0" destOrd="0" presId="urn:microsoft.com/office/officeart/2005/8/layout/hierarchy4"/>
    <dgm:cxn modelId="{2EAE1F24-B435-4FE8-BFAA-9938E13D691F}" type="presParOf" srcId="{918D0950-08D5-4136-9711-FA0F0D2F85B7}" destId="{90F3D67E-9A88-4B8A-9CC6-5D949DC38725}" srcOrd="0" destOrd="0" presId="urn:microsoft.com/office/officeart/2005/8/layout/hierarchy4"/>
    <dgm:cxn modelId="{39D0CE55-3065-40CC-A86A-5E5FAD8AE564}" type="presParOf" srcId="{918D0950-08D5-4136-9711-FA0F0D2F85B7}" destId="{E2D901FD-5E41-47CE-A3DD-BC33621C21EB}" srcOrd="1" destOrd="0" presId="urn:microsoft.com/office/officeart/2005/8/layout/hierarchy4"/>
    <dgm:cxn modelId="{A74CAB50-2D17-449C-8CD7-516F06FA1C49}" type="presParOf" srcId="{E3EB6CFC-7305-4FEB-A2C3-976C74AC8FC6}" destId="{4D27C26E-F14F-4E00-8F5A-C42E3CAAC626}" srcOrd="1" destOrd="0" presId="urn:microsoft.com/office/officeart/2005/8/layout/hierarchy4"/>
    <dgm:cxn modelId="{EDDF902D-DBCF-4CCA-9A3A-798A3BFB2171}" type="presParOf" srcId="{E3EB6CFC-7305-4FEB-A2C3-976C74AC8FC6}" destId="{516624A6-DF86-41E6-A895-3930C6387A38}" srcOrd="2" destOrd="0" presId="urn:microsoft.com/office/officeart/2005/8/layout/hierarchy4"/>
    <dgm:cxn modelId="{219F2E9B-FA1F-46C4-A55D-A7640B35B700}" type="presParOf" srcId="{516624A6-DF86-41E6-A895-3930C6387A38}" destId="{6D94D4B8-77B3-45BE-B78C-DE6BA4303363}" srcOrd="0" destOrd="0" presId="urn:microsoft.com/office/officeart/2005/8/layout/hierarchy4"/>
    <dgm:cxn modelId="{1BFB1386-7BE9-4ADC-A5F6-F3CC29DC22C8}" type="presParOf" srcId="{516624A6-DF86-41E6-A895-3930C6387A38}" destId="{92D7312A-1E7E-44B8-8C28-C5E6967445B5}" srcOrd="1" destOrd="0" presId="urn:microsoft.com/office/officeart/2005/8/layout/hierarchy4"/>
    <dgm:cxn modelId="{CB90C6C0-4367-4FFE-A95A-395CDEC176C0}" type="presParOf" srcId="{516624A6-DF86-41E6-A895-3930C6387A38}" destId="{490C7D77-5FF7-44F5-A528-69AE33999448}" srcOrd="2" destOrd="0" presId="urn:microsoft.com/office/officeart/2005/8/layout/hierarchy4"/>
    <dgm:cxn modelId="{1156BD2B-ADF5-4F05-BF5A-284259BC72E1}" type="presParOf" srcId="{490C7D77-5FF7-44F5-A528-69AE33999448}" destId="{B8D4F24C-0F2F-40AB-AB6D-BF40008A1251}" srcOrd="0" destOrd="0" presId="urn:microsoft.com/office/officeart/2005/8/layout/hierarchy4"/>
    <dgm:cxn modelId="{54251BBA-E191-40FE-8856-D513E731B319}" type="presParOf" srcId="{B8D4F24C-0F2F-40AB-AB6D-BF40008A1251}" destId="{2D9AC04E-8414-488D-B657-62EE7331F269}" srcOrd="0" destOrd="0" presId="urn:microsoft.com/office/officeart/2005/8/layout/hierarchy4"/>
    <dgm:cxn modelId="{0208ECD2-976E-4320-8629-11E60CEFB8C2}" type="presParOf" srcId="{B8D4F24C-0F2F-40AB-AB6D-BF40008A1251}" destId="{5F7AFF8F-6048-4812-8A44-3F86BF838C9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A8BDA9-C302-4FE7-8FB2-0B2C58DE0B85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EBF4C93-8AAB-4B3E-B3F4-75C215FE3F8B}">
      <dgm:prSet phldrT="[Текст]"/>
      <dgm:spPr/>
      <dgm:t>
        <a:bodyPr/>
        <a:lstStyle/>
        <a:p>
          <a:r>
            <a:rPr lang="ru-RU" b="1" dirty="0">
              <a:solidFill>
                <a:srgbClr val="FF0000"/>
              </a:solidFill>
            </a:rPr>
            <a:t>Санкции к персоналу спортсмена</a:t>
          </a:r>
        </a:p>
      </dgm:t>
    </dgm:pt>
    <dgm:pt modelId="{966D0890-5DFB-475A-B087-C33A03A0859A}" type="parTrans" cxnId="{F696CD5A-A13A-4B59-8965-9BF92A6F5A75}">
      <dgm:prSet/>
      <dgm:spPr/>
      <dgm:t>
        <a:bodyPr/>
        <a:lstStyle/>
        <a:p>
          <a:endParaRPr lang="ru-RU"/>
        </a:p>
      </dgm:t>
    </dgm:pt>
    <dgm:pt modelId="{1370F93C-C523-42D4-B7F7-7CD94097C1E0}" type="sibTrans" cxnId="{F696CD5A-A13A-4B59-8965-9BF92A6F5A75}">
      <dgm:prSet/>
      <dgm:spPr/>
      <dgm:t>
        <a:bodyPr/>
        <a:lstStyle/>
        <a:p>
          <a:endParaRPr lang="ru-RU"/>
        </a:p>
      </dgm:t>
    </dgm:pt>
    <dgm:pt modelId="{034E4DEC-745B-47D6-A66C-2A043303A4BC}">
      <dgm:prSet phldrT="[Текст]" custT="1"/>
      <dgm:spPr/>
      <dgm:t>
        <a:bodyPr/>
        <a:lstStyle/>
        <a:p>
          <a:r>
            <a:rPr lang="ru-RU" sz="2400" dirty="0"/>
            <a:t>Спортивная дисквалификация на срок от 4 лет до пожизненного</a:t>
          </a:r>
        </a:p>
      </dgm:t>
    </dgm:pt>
    <dgm:pt modelId="{816FB636-C1C5-406D-A20A-ECD1CDDD6E88}" type="parTrans" cxnId="{19ED4F1E-3710-40AD-96C9-B35039F41298}">
      <dgm:prSet/>
      <dgm:spPr/>
      <dgm:t>
        <a:bodyPr/>
        <a:lstStyle/>
        <a:p>
          <a:endParaRPr lang="ru-RU"/>
        </a:p>
      </dgm:t>
    </dgm:pt>
    <dgm:pt modelId="{A475363B-46CB-4EA6-98AA-7C2F5AA9BDDA}" type="sibTrans" cxnId="{19ED4F1E-3710-40AD-96C9-B35039F41298}">
      <dgm:prSet/>
      <dgm:spPr/>
      <dgm:t>
        <a:bodyPr/>
        <a:lstStyle/>
        <a:p>
          <a:endParaRPr lang="ru-RU"/>
        </a:p>
      </dgm:t>
    </dgm:pt>
    <dgm:pt modelId="{9234F1CD-26E8-44CE-B503-6BFF4CB6110E}">
      <dgm:prSet phldrT="[Текст]"/>
      <dgm:spPr/>
      <dgm:t>
        <a:bodyPr/>
        <a:lstStyle/>
        <a:p>
          <a:r>
            <a:rPr lang="ru-RU" dirty="0"/>
            <a:t>Административная ответственность:</a:t>
          </a:r>
        </a:p>
      </dgm:t>
    </dgm:pt>
    <dgm:pt modelId="{A8864F27-81E9-428E-938E-EFF394563BA1}" type="parTrans" cxnId="{0B3906CB-20AB-4377-81FA-19ECEF71DBFB}">
      <dgm:prSet/>
      <dgm:spPr/>
      <dgm:t>
        <a:bodyPr/>
        <a:lstStyle/>
        <a:p>
          <a:endParaRPr lang="ru-RU"/>
        </a:p>
      </dgm:t>
    </dgm:pt>
    <dgm:pt modelId="{80D40B98-BB65-43DC-A180-CC6D75621CCE}" type="sibTrans" cxnId="{0B3906CB-20AB-4377-81FA-19ECEF71DBFB}">
      <dgm:prSet/>
      <dgm:spPr/>
      <dgm:t>
        <a:bodyPr/>
        <a:lstStyle/>
        <a:p>
          <a:endParaRPr lang="ru-RU"/>
        </a:p>
      </dgm:t>
    </dgm:pt>
    <dgm:pt modelId="{5FEA4F99-0D4F-4CCD-8963-29E03A4BFBBE}">
      <dgm:prSet phldrT="[Текст]" custT="1"/>
      <dgm:spPr/>
      <dgm:t>
        <a:bodyPr/>
        <a:lstStyle/>
        <a:p>
          <a:r>
            <a:rPr lang="ru-RU" sz="2800" dirty="0"/>
            <a:t>Уголовная ответственность</a:t>
          </a:r>
        </a:p>
      </dgm:t>
    </dgm:pt>
    <dgm:pt modelId="{0D86CB24-11B1-4F81-BB27-9F1C0126787F}" type="parTrans" cxnId="{38C5A5E4-0B89-475E-9246-4800215C66B9}">
      <dgm:prSet/>
      <dgm:spPr/>
      <dgm:t>
        <a:bodyPr/>
        <a:lstStyle/>
        <a:p>
          <a:endParaRPr lang="ru-RU"/>
        </a:p>
      </dgm:t>
    </dgm:pt>
    <dgm:pt modelId="{C1DAD6F0-EF26-4A22-B477-1288E524EC80}" type="sibTrans" cxnId="{38C5A5E4-0B89-475E-9246-4800215C66B9}">
      <dgm:prSet/>
      <dgm:spPr/>
      <dgm:t>
        <a:bodyPr/>
        <a:lstStyle/>
        <a:p>
          <a:endParaRPr lang="ru-RU"/>
        </a:p>
      </dgm:t>
    </dgm:pt>
    <dgm:pt modelId="{B65F6E23-2B3E-4223-9A08-5AA957A6F8E8}">
      <dgm:prSet phldrT="[Текст]"/>
      <dgm:spPr/>
      <dgm:t>
        <a:bodyPr/>
        <a:lstStyle/>
        <a:p>
          <a:r>
            <a:rPr lang="ru-RU" dirty="0"/>
            <a:t>Санкции по трудовому законодательству</a:t>
          </a:r>
        </a:p>
      </dgm:t>
    </dgm:pt>
    <dgm:pt modelId="{11F6BA7F-E86A-4E80-9C6D-3E8909C11FA7}" type="parTrans" cxnId="{043C7606-8E3A-4281-A22E-EE743910CA52}">
      <dgm:prSet/>
      <dgm:spPr/>
      <dgm:t>
        <a:bodyPr/>
        <a:lstStyle/>
        <a:p>
          <a:endParaRPr lang="ru-RU"/>
        </a:p>
      </dgm:t>
    </dgm:pt>
    <dgm:pt modelId="{D8112822-CA1A-4D2D-93F5-BA4CDE8D23EF}" type="sibTrans" cxnId="{043C7606-8E3A-4281-A22E-EE743910CA52}">
      <dgm:prSet/>
      <dgm:spPr/>
      <dgm:t>
        <a:bodyPr/>
        <a:lstStyle/>
        <a:p>
          <a:endParaRPr lang="ru-RU"/>
        </a:p>
      </dgm:t>
    </dgm:pt>
    <dgm:pt modelId="{F302E5FC-BDCC-43F4-92B7-B8AD9FA022A7}" type="pres">
      <dgm:prSet presAssocID="{D9A8BDA9-C302-4FE7-8FB2-0B2C58DE0B8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05154C-D136-4F12-AAE5-DB90835A8D57}" type="pres">
      <dgm:prSet presAssocID="{3EBF4C93-8AAB-4B3E-B3F4-75C215FE3F8B}" presName="vertOne" presStyleCnt="0"/>
      <dgm:spPr/>
    </dgm:pt>
    <dgm:pt modelId="{C8576189-4AEF-493C-8FB3-1654D3E71CD4}" type="pres">
      <dgm:prSet presAssocID="{3EBF4C93-8AAB-4B3E-B3F4-75C215FE3F8B}" presName="txOne" presStyleLbl="node0" presStyleIdx="0" presStyleCnt="1" custScaleY="784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ACCCDB-FA82-4918-977D-54655F80B152}" type="pres">
      <dgm:prSet presAssocID="{3EBF4C93-8AAB-4B3E-B3F4-75C215FE3F8B}" presName="parTransOne" presStyleCnt="0"/>
      <dgm:spPr/>
    </dgm:pt>
    <dgm:pt modelId="{03CEEFF9-5011-4F76-9687-842DEF6D0515}" type="pres">
      <dgm:prSet presAssocID="{3EBF4C93-8AAB-4B3E-B3F4-75C215FE3F8B}" presName="horzOne" presStyleCnt="0"/>
      <dgm:spPr/>
    </dgm:pt>
    <dgm:pt modelId="{AF2477C6-BE41-4D97-B01D-D73790754C59}" type="pres">
      <dgm:prSet presAssocID="{034E4DEC-745B-47D6-A66C-2A043303A4BC}" presName="vertTwo" presStyleCnt="0"/>
      <dgm:spPr/>
    </dgm:pt>
    <dgm:pt modelId="{3DBAB570-197C-4A5F-9FEB-A464337AA395}" type="pres">
      <dgm:prSet presAssocID="{034E4DEC-745B-47D6-A66C-2A043303A4B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AB4654-72F3-4264-BD2C-E75C606C7CD4}" type="pres">
      <dgm:prSet presAssocID="{034E4DEC-745B-47D6-A66C-2A043303A4BC}" presName="parTransTwo" presStyleCnt="0"/>
      <dgm:spPr/>
    </dgm:pt>
    <dgm:pt modelId="{5298D685-AF08-46F0-A033-80AD59FA105D}" type="pres">
      <dgm:prSet presAssocID="{034E4DEC-745B-47D6-A66C-2A043303A4BC}" presName="horzTwo" presStyleCnt="0"/>
      <dgm:spPr/>
    </dgm:pt>
    <dgm:pt modelId="{3B9C4F30-2DC6-4C81-94A8-3F8C7DD2C00D}" type="pres">
      <dgm:prSet presAssocID="{9234F1CD-26E8-44CE-B503-6BFF4CB6110E}" presName="vertThree" presStyleCnt="0"/>
      <dgm:spPr/>
    </dgm:pt>
    <dgm:pt modelId="{BFF355B0-0C29-44FF-AC4C-E4DDDA64535F}" type="pres">
      <dgm:prSet presAssocID="{9234F1CD-26E8-44CE-B503-6BFF4CB6110E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758C56-37AC-4C52-8B4F-2330FBE2E8AA}" type="pres">
      <dgm:prSet presAssocID="{9234F1CD-26E8-44CE-B503-6BFF4CB6110E}" presName="horzThree" presStyleCnt="0"/>
      <dgm:spPr/>
    </dgm:pt>
    <dgm:pt modelId="{754B3648-330C-45C9-8514-877452FA00A0}" type="pres">
      <dgm:prSet presAssocID="{A475363B-46CB-4EA6-98AA-7C2F5AA9BDDA}" presName="sibSpaceTwo" presStyleCnt="0"/>
      <dgm:spPr/>
    </dgm:pt>
    <dgm:pt modelId="{D51ED53D-9EA5-4E46-AB53-44A131E28653}" type="pres">
      <dgm:prSet presAssocID="{5FEA4F99-0D4F-4CCD-8963-29E03A4BFBBE}" presName="vertTwo" presStyleCnt="0"/>
      <dgm:spPr/>
    </dgm:pt>
    <dgm:pt modelId="{A5D0C6BA-99D7-4771-93E7-D005ED731B02}" type="pres">
      <dgm:prSet presAssocID="{5FEA4F99-0D4F-4CCD-8963-29E03A4BFBB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3F53E9-9BD6-46FA-A27A-FFA6FEC47951}" type="pres">
      <dgm:prSet presAssocID="{5FEA4F99-0D4F-4CCD-8963-29E03A4BFBBE}" presName="parTransTwo" presStyleCnt="0"/>
      <dgm:spPr/>
    </dgm:pt>
    <dgm:pt modelId="{7B438B30-7080-46C6-8191-D8A16BD8D747}" type="pres">
      <dgm:prSet presAssocID="{5FEA4F99-0D4F-4CCD-8963-29E03A4BFBBE}" presName="horzTwo" presStyleCnt="0"/>
      <dgm:spPr/>
    </dgm:pt>
    <dgm:pt modelId="{6C3DE1B4-EF10-4826-838A-CF9C9E920382}" type="pres">
      <dgm:prSet presAssocID="{B65F6E23-2B3E-4223-9A08-5AA957A6F8E8}" presName="vertThree" presStyleCnt="0"/>
      <dgm:spPr/>
    </dgm:pt>
    <dgm:pt modelId="{F03B281E-58AF-4843-8990-CA7EBB314ECB}" type="pres">
      <dgm:prSet presAssocID="{B65F6E23-2B3E-4223-9A08-5AA957A6F8E8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6733D3-985B-4EDE-9852-0E32FAA24984}" type="pres">
      <dgm:prSet presAssocID="{B65F6E23-2B3E-4223-9A08-5AA957A6F8E8}" presName="horzThree" presStyleCnt="0"/>
      <dgm:spPr/>
    </dgm:pt>
  </dgm:ptLst>
  <dgm:cxnLst>
    <dgm:cxn modelId="{37A7BCC0-F635-46BB-AFF5-B24FAAA4638B}" type="presOf" srcId="{034E4DEC-745B-47D6-A66C-2A043303A4BC}" destId="{3DBAB570-197C-4A5F-9FEB-A464337AA395}" srcOrd="0" destOrd="0" presId="urn:microsoft.com/office/officeart/2005/8/layout/hierarchy4"/>
    <dgm:cxn modelId="{B1C5C227-B9E1-468D-8EEE-E2DF7C1AF498}" type="presOf" srcId="{B65F6E23-2B3E-4223-9A08-5AA957A6F8E8}" destId="{F03B281E-58AF-4843-8990-CA7EBB314ECB}" srcOrd="0" destOrd="0" presId="urn:microsoft.com/office/officeart/2005/8/layout/hierarchy4"/>
    <dgm:cxn modelId="{A633C1BF-FE6C-4351-A0A4-D35073FB55FC}" type="presOf" srcId="{9234F1CD-26E8-44CE-B503-6BFF4CB6110E}" destId="{BFF355B0-0C29-44FF-AC4C-E4DDDA64535F}" srcOrd="0" destOrd="0" presId="urn:microsoft.com/office/officeart/2005/8/layout/hierarchy4"/>
    <dgm:cxn modelId="{19ED4F1E-3710-40AD-96C9-B35039F41298}" srcId="{3EBF4C93-8AAB-4B3E-B3F4-75C215FE3F8B}" destId="{034E4DEC-745B-47D6-A66C-2A043303A4BC}" srcOrd="0" destOrd="0" parTransId="{816FB636-C1C5-406D-A20A-ECD1CDDD6E88}" sibTransId="{A475363B-46CB-4EA6-98AA-7C2F5AA9BDDA}"/>
    <dgm:cxn modelId="{043C7606-8E3A-4281-A22E-EE743910CA52}" srcId="{5FEA4F99-0D4F-4CCD-8963-29E03A4BFBBE}" destId="{B65F6E23-2B3E-4223-9A08-5AA957A6F8E8}" srcOrd="0" destOrd="0" parTransId="{11F6BA7F-E86A-4E80-9C6D-3E8909C11FA7}" sibTransId="{D8112822-CA1A-4D2D-93F5-BA4CDE8D23EF}"/>
    <dgm:cxn modelId="{7CF126FF-D2C1-4E76-BFA2-D5DC1911E1E9}" type="presOf" srcId="{3EBF4C93-8AAB-4B3E-B3F4-75C215FE3F8B}" destId="{C8576189-4AEF-493C-8FB3-1654D3E71CD4}" srcOrd="0" destOrd="0" presId="urn:microsoft.com/office/officeart/2005/8/layout/hierarchy4"/>
    <dgm:cxn modelId="{38C5A5E4-0B89-475E-9246-4800215C66B9}" srcId="{3EBF4C93-8AAB-4B3E-B3F4-75C215FE3F8B}" destId="{5FEA4F99-0D4F-4CCD-8963-29E03A4BFBBE}" srcOrd="1" destOrd="0" parTransId="{0D86CB24-11B1-4F81-BB27-9F1C0126787F}" sibTransId="{C1DAD6F0-EF26-4A22-B477-1288E524EC80}"/>
    <dgm:cxn modelId="{AC612331-870D-4D12-8AA2-6A61F8E46661}" type="presOf" srcId="{5FEA4F99-0D4F-4CCD-8963-29E03A4BFBBE}" destId="{A5D0C6BA-99D7-4771-93E7-D005ED731B02}" srcOrd="0" destOrd="0" presId="urn:microsoft.com/office/officeart/2005/8/layout/hierarchy4"/>
    <dgm:cxn modelId="{0B3906CB-20AB-4377-81FA-19ECEF71DBFB}" srcId="{034E4DEC-745B-47D6-A66C-2A043303A4BC}" destId="{9234F1CD-26E8-44CE-B503-6BFF4CB6110E}" srcOrd="0" destOrd="0" parTransId="{A8864F27-81E9-428E-938E-EFF394563BA1}" sibTransId="{80D40B98-BB65-43DC-A180-CC6D75621CCE}"/>
    <dgm:cxn modelId="{AE76552F-A8B9-4ADB-BA4C-ADE068142185}" type="presOf" srcId="{D9A8BDA9-C302-4FE7-8FB2-0B2C58DE0B85}" destId="{F302E5FC-BDCC-43F4-92B7-B8AD9FA022A7}" srcOrd="0" destOrd="0" presId="urn:microsoft.com/office/officeart/2005/8/layout/hierarchy4"/>
    <dgm:cxn modelId="{F696CD5A-A13A-4B59-8965-9BF92A6F5A75}" srcId="{D9A8BDA9-C302-4FE7-8FB2-0B2C58DE0B85}" destId="{3EBF4C93-8AAB-4B3E-B3F4-75C215FE3F8B}" srcOrd="0" destOrd="0" parTransId="{966D0890-5DFB-475A-B087-C33A03A0859A}" sibTransId="{1370F93C-C523-42D4-B7F7-7CD94097C1E0}"/>
    <dgm:cxn modelId="{3EB319A1-D9AD-4748-9B1D-1304C33E51D4}" type="presParOf" srcId="{F302E5FC-BDCC-43F4-92B7-B8AD9FA022A7}" destId="{D805154C-D136-4F12-AAE5-DB90835A8D57}" srcOrd="0" destOrd="0" presId="urn:microsoft.com/office/officeart/2005/8/layout/hierarchy4"/>
    <dgm:cxn modelId="{AC325F37-0BDE-4349-9A59-E00401A27A3E}" type="presParOf" srcId="{D805154C-D136-4F12-AAE5-DB90835A8D57}" destId="{C8576189-4AEF-493C-8FB3-1654D3E71CD4}" srcOrd="0" destOrd="0" presId="urn:microsoft.com/office/officeart/2005/8/layout/hierarchy4"/>
    <dgm:cxn modelId="{A3A19765-140B-43C7-B028-E112A05A89B9}" type="presParOf" srcId="{D805154C-D136-4F12-AAE5-DB90835A8D57}" destId="{79ACCCDB-FA82-4918-977D-54655F80B152}" srcOrd="1" destOrd="0" presId="urn:microsoft.com/office/officeart/2005/8/layout/hierarchy4"/>
    <dgm:cxn modelId="{6FE6265D-76B5-4343-BD38-67DD8CDB8F95}" type="presParOf" srcId="{D805154C-D136-4F12-AAE5-DB90835A8D57}" destId="{03CEEFF9-5011-4F76-9687-842DEF6D0515}" srcOrd="2" destOrd="0" presId="urn:microsoft.com/office/officeart/2005/8/layout/hierarchy4"/>
    <dgm:cxn modelId="{C2A2B789-904A-4395-8FA0-032488E750E7}" type="presParOf" srcId="{03CEEFF9-5011-4F76-9687-842DEF6D0515}" destId="{AF2477C6-BE41-4D97-B01D-D73790754C59}" srcOrd="0" destOrd="0" presId="urn:microsoft.com/office/officeart/2005/8/layout/hierarchy4"/>
    <dgm:cxn modelId="{946FE639-AF28-4B80-9E80-98827D03F116}" type="presParOf" srcId="{AF2477C6-BE41-4D97-B01D-D73790754C59}" destId="{3DBAB570-197C-4A5F-9FEB-A464337AA395}" srcOrd="0" destOrd="0" presId="urn:microsoft.com/office/officeart/2005/8/layout/hierarchy4"/>
    <dgm:cxn modelId="{7700AF3A-9D8E-44D8-A7FC-9783C1236521}" type="presParOf" srcId="{AF2477C6-BE41-4D97-B01D-D73790754C59}" destId="{B4AB4654-72F3-4264-BD2C-E75C606C7CD4}" srcOrd="1" destOrd="0" presId="urn:microsoft.com/office/officeart/2005/8/layout/hierarchy4"/>
    <dgm:cxn modelId="{0A505690-E962-41FC-A39C-00FEA43EC404}" type="presParOf" srcId="{AF2477C6-BE41-4D97-B01D-D73790754C59}" destId="{5298D685-AF08-46F0-A033-80AD59FA105D}" srcOrd="2" destOrd="0" presId="urn:microsoft.com/office/officeart/2005/8/layout/hierarchy4"/>
    <dgm:cxn modelId="{2D1D8868-26DF-44F7-8F21-9728F8308AB4}" type="presParOf" srcId="{5298D685-AF08-46F0-A033-80AD59FA105D}" destId="{3B9C4F30-2DC6-4C81-94A8-3F8C7DD2C00D}" srcOrd="0" destOrd="0" presId="urn:microsoft.com/office/officeart/2005/8/layout/hierarchy4"/>
    <dgm:cxn modelId="{D55DBBE2-AB38-4ED6-A1BF-D93C903EDAA0}" type="presParOf" srcId="{3B9C4F30-2DC6-4C81-94A8-3F8C7DD2C00D}" destId="{BFF355B0-0C29-44FF-AC4C-E4DDDA64535F}" srcOrd="0" destOrd="0" presId="urn:microsoft.com/office/officeart/2005/8/layout/hierarchy4"/>
    <dgm:cxn modelId="{905B4822-673D-4CB0-8484-1D3B615575D6}" type="presParOf" srcId="{3B9C4F30-2DC6-4C81-94A8-3F8C7DD2C00D}" destId="{D9758C56-37AC-4C52-8B4F-2330FBE2E8AA}" srcOrd="1" destOrd="0" presId="urn:microsoft.com/office/officeart/2005/8/layout/hierarchy4"/>
    <dgm:cxn modelId="{151CB2E2-4AA6-4B8A-BF20-81F15B0E2EC0}" type="presParOf" srcId="{03CEEFF9-5011-4F76-9687-842DEF6D0515}" destId="{754B3648-330C-45C9-8514-877452FA00A0}" srcOrd="1" destOrd="0" presId="urn:microsoft.com/office/officeart/2005/8/layout/hierarchy4"/>
    <dgm:cxn modelId="{12E39405-4EC7-4BBC-A38A-7AE9CAFB11AD}" type="presParOf" srcId="{03CEEFF9-5011-4F76-9687-842DEF6D0515}" destId="{D51ED53D-9EA5-4E46-AB53-44A131E28653}" srcOrd="2" destOrd="0" presId="urn:microsoft.com/office/officeart/2005/8/layout/hierarchy4"/>
    <dgm:cxn modelId="{D910E865-8C6F-4F5F-B718-94C0E136038B}" type="presParOf" srcId="{D51ED53D-9EA5-4E46-AB53-44A131E28653}" destId="{A5D0C6BA-99D7-4771-93E7-D005ED731B02}" srcOrd="0" destOrd="0" presId="urn:microsoft.com/office/officeart/2005/8/layout/hierarchy4"/>
    <dgm:cxn modelId="{E21F8F88-E1C0-476B-858E-BD74F05BF03D}" type="presParOf" srcId="{D51ED53D-9EA5-4E46-AB53-44A131E28653}" destId="{C63F53E9-9BD6-46FA-A27A-FFA6FEC47951}" srcOrd="1" destOrd="0" presId="urn:microsoft.com/office/officeart/2005/8/layout/hierarchy4"/>
    <dgm:cxn modelId="{E8F39BD2-E8EE-4798-B46D-EBB5D7EE8908}" type="presParOf" srcId="{D51ED53D-9EA5-4E46-AB53-44A131E28653}" destId="{7B438B30-7080-46C6-8191-D8A16BD8D747}" srcOrd="2" destOrd="0" presId="urn:microsoft.com/office/officeart/2005/8/layout/hierarchy4"/>
    <dgm:cxn modelId="{2F152D62-B7E5-4CBD-83DF-2B35E5E19D36}" type="presParOf" srcId="{7B438B30-7080-46C6-8191-D8A16BD8D747}" destId="{6C3DE1B4-EF10-4826-838A-CF9C9E920382}" srcOrd="0" destOrd="0" presId="urn:microsoft.com/office/officeart/2005/8/layout/hierarchy4"/>
    <dgm:cxn modelId="{EF8CF281-92FF-4062-AD0B-8EB5D69FAB46}" type="presParOf" srcId="{6C3DE1B4-EF10-4826-838A-CF9C9E920382}" destId="{F03B281E-58AF-4843-8990-CA7EBB314ECB}" srcOrd="0" destOrd="0" presId="urn:microsoft.com/office/officeart/2005/8/layout/hierarchy4"/>
    <dgm:cxn modelId="{7693BD21-5C8E-4E80-AE3F-2F30EBDDD46B}" type="presParOf" srcId="{6C3DE1B4-EF10-4826-838A-CF9C9E920382}" destId="{E06733D3-985B-4EDE-9852-0E32FAA24984}" srcOrd="1" destOrd="0" presId="urn:microsoft.com/office/officeart/2005/8/layout/hierarchy4"/>
  </dgm:cxnLst>
  <dgm:bg>
    <a:solidFill>
      <a:schemeClr val="accent3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5369C-7A38-4FC3-805E-F3697EA9EC2D}">
      <dsp:nvSpPr>
        <dsp:cNvPr id="0" name=""/>
        <dsp:cNvSpPr/>
      </dsp:nvSpPr>
      <dsp:spPr>
        <a:xfrm>
          <a:off x="0" y="0"/>
          <a:ext cx="2198508" cy="56074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kern="1200" dirty="0"/>
            <a:t>Всемирное антидопинговое агентство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0" y="2242998"/>
        <a:ext cx="2198508" cy="2242998"/>
      </dsp:txXfrm>
    </dsp:sp>
    <dsp:sp modelId="{F7C45B35-6365-4D9C-BCEE-23C631A19ABB}">
      <dsp:nvSpPr>
        <dsp:cNvPr id="0" name=""/>
        <dsp:cNvSpPr/>
      </dsp:nvSpPr>
      <dsp:spPr>
        <a:xfrm>
          <a:off x="229521" y="336449"/>
          <a:ext cx="1747326" cy="18672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88237-C72E-4A20-90B9-FED6C6F4DD37}">
      <dsp:nvSpPr>
        <dsp:cNvPr id="0" name=""/>
        <dsp:cNvSpPr/>
      </dsp:nvSpPr>
      <dsp:spPr>
        <a:xfrm>
          <a:off x="2283560" y="0"/>
          <a:ext cx="2553494" cy="56074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Российское антидопинговое агентство</a:t>
          </a:r>
        </a:p>
      </dsp:txBody>
      <dsp:txXfrm>
        <a:off x="2283560" y="2242998"/>
        <a:ext cx="2553494" cy="2242998"/>
      </dsp:txXfrm>
    </dsp:sp>
    <dsp:sp modelId="{DB5AE0E2-AF5A-4CC9-AA49-D0C5117957BF}">
      <dsp:nvSpPr>
        <dsp:cNvPr id="0" name=""/>
        <dsp:cNvSpPr/>
      </dsp:nvSpPr>
      <dsp:spPr>
        <a:xfrm>
          <a:off x="2648691" y="303081"/>
          <a:ext cx="1747326" cy="186729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F1A50-FE08-4893-9063-BFAA97442C71}">
      <dsp:nvSpPr>
        <dsp:cNvPr id="0" name=""/>
        <dsp:cNvSpPr/>
      </dsp:nvSpPr>
      <dsp:spPr>
        <a:xfrm>
          <a:off x="4867465" y="0"/>
          <a:ext cx="2332402" cy="56074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Международные и национальные спортивные федерации</a:t>
          </a:r>
        </a:p>
      </dsp:txBody>
      <dsp:txXfrm>
        <a:off x="4867465" y="2242998"/>
        <a:ext cx="2332402" cy="2242998"/>
      </dsp:txXfrm>
    </dsp:sp>
    <dsp:sp modelId="{796C665E-BF5D-44C5-ADAA-6FBF7D3DBDF6}">
      <dsp:nvSpPr>
        <dsp:cNvPr id="0" name=""/>
        <dsp:cNvSpPr/>
      </dsp:nvSpPr>
      <dsp:spPr>
        <a:xfrm>
          <a:off x="5160003" y="336449"/>
          <a:ext cx="1747326" cy="186729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444451-29DA-4862-B455-D8EC05584451}">
      <dsp:nvSpPr>
        <dsp:cNvPr id="0" name=""/>
        <dsp:cNvSpPr/>
      </dsp:nvSpPr>
      <dsp:spPr>
        <a:xfrm>
          <a:off x="7255634" y="0"/>
          <a:ext cx="1858858" cy="560749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Аккредитованные ВАДА лаборатории</a:t>
          </a:r>
        </a:p>
      </dsp:txBody>
      <dsp:txXfrm>
        <a:off x="7255634" y="2242998"/>
        <a:ext cx="1858858" cy="2242998"/>
      </dsp:txXfrm>
    </dsp:sp>
    <dsp:sp modelId="{8E7099A1-A9D8-4D83-86E5-E02093D4C04C}">
      <dsp:nvSpPr>
        <dsp:cNvPr id="0" name=""/>
        <dsp:cNvSpPr/>
      </dsp:nvSpPr>
      <dsp:spPr>
        <a:xfrm>
          <a:off x="7311399" y="336449"/>
          <a:ext cx="1747326" cy="186729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EAED5-C539-47A0-921B-5144F112CB68}">
      <dsp:nvSpPr>
        <dsp:cNvPr id="0" name=""/>
        <dsp:cNvSpPr/>
      </dsp:nvSpPr>
      <dsp:spPr>
        <a:xfrm>
          <a:off x="364736" y="4485996"/>
          <a:ext cx="8388949" cy="84112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5FC4F-5F3B-48C4-83DD-DEDF4AFF13D4}">
      <dsp:nvSpPr>
        <dsp:cNvPr id="0" name=""/>
        <dsp:cNvSpPr/>
      </dsp:nvSpPr>
      <dsp:spPr>
        <a:xfrm>
          <a:off x="0" y="2124"/>
          <a:ext cx="8562625" cy="20080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b="1" kern="12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rPr>
            <a:t>Санкции к спортсменам</a:t>
          </a:r>
        </a:p>
      </dsp:txBody>
      <dsp:txXfrm>
        <a:off x="58814" y="60938"/>
        <a:ext cx="8444997" cy="1890438"/>
      </dsp:txXfrm>
    </dsp:sp>
    <dsp:sp modelId="{3DB43506-42C7-466E-8E8B-289C505CC641}">
      <dsp:nvSpPr>
        <dsp:cNvPr id="0" name=""/>
        <dsp:cNvSpPr/>
      </dsp:nvSpPr>
      <dsp:spPr>
        <a:xfrm>
          <a:off x="3163" y="2164318"/>
          <a:ext cx="4108745" cy="20080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Спортивная дисквалификация</a:t>
          </a:r>
        </a:p>
      </dsp:txBody>
      <dsp:txXfrm>
        <a:off x="61977" y="2223132"/>
        <a:ext cx="3991117" cy="1890438"/>
      </dsp:txXfrm>
    </dsp:sp>
    <dsp:sp modelId="{90F3D67E-9A88-4B8A-9CC6-5D949DC38725}">
      <dsp:nvSpPr>
        <dsp:cNvPr id="0" name=""/>
        <dsp:cNvSpPr/>
      </dsp:nvSpPr>
      <dsp:spPr>
        <a:xfrm>
          <a:off x="3163" y="4324450"/>
          <a:ext cx="4108745" cy="20080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Финансовые санкции: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Аннулирование результатов, призов, очков</a:t>
          </a:r>
        </a:p>
      </dsp:txBody>
      <dsp:txXfrm>
        <a:off x="61977" y="4383264"/>
        <a:ext cx="3991117" cy="1890438"/>
      </dsp:txXfrm>
    </dsp:sp>
    <dsp:sp modelId="{6D94D4B8-77B3-45BE-B78C-DE6BA4303363}">
      <dsp:nvSpPr>
        <dsp:cNvPr id="0" name=""/>
        <dsp:cNvSpPr/>
      </dsp:nvSpPr>
      <dsp:spPr>
        <a:xfrm>
          <a:off x="4457043" y="2164318"/>
          <a:ext cx="4108745" cy="20080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Уголовная ответственность: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Ст. 226.1 Контрабанда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Ст.234 Незаконный оборот сильнодействующих ядовитых веществ в целях сбыта</a:t>
          </a:r>
        </a:p>
      </dsp:txBody>
      <dsp:txXfrm>
        <a:off x="4515857" y="2223132"/>
        <a:ext cx="3991117" cy="1890438"/>
      </dsp:txXfrm>
    </dsp:sp>
    <dsp:sp modelId="{2D9AC04E-8414-488D-B657-62EE7331F269}">
      <dsp:nvSpPr>
        <dsp:cNvPr id="0" name=""/>
        <dsp:cNvSpPr/>
      </dsp:nvSpPr>
      <dsp:spPr>
        <a:xfrm>
          <a:off x="4457043" y="4324450"/>
          <a:ext cx="4108745" cy="20080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Санкции по трудовому законодательству: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Расторжение трудового договора</a:t>
          </a:r>
        </a:p>
      </dsp:txBody>
      <dsp:txXfrm>
        <a:off x="4515857" y="4383264"/>
        <a:ext cx="3991117" cy="18904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76189-4AEF-493C-8FB3-1654D3E71CD4}">
      <dsp:nvSpPr>
        <dsp:cNvPr id="0" name=""/>
        <dsp:cNvSpPr/>
      </dsp:nvSpPr>
      <dsp:spPr>
        <a:xfrm>
          <a:off x="3140" y="4142"/>
          <a:ext cx="8501007" cy="1806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1" kern="1200" dirty="0">
              <a:solidFill>
                <a:srgbClr val="FF0000"/>
              </a:solidFill>
            </a:rPr>
            <a:t>Санкции к персоналу спортсмена</a:t>
          </a:r>
        </a:p>
      </dsp:txBody>
      <dsp:txXfrm>
        <a:off x="56039" y="57041"/>
        <a:ext cx="8395209" cy="1700306"/>
      </dsp:txXfrm>
    </dsp:sp>
    <dsp:sp modelId="{3DBAB570-197C-4A5F-9FEB-A464337AA395}">
      <dsp:nvSpPr>
        <dsp:cNvPr id="0" name=""/>
        <dsp:cNvSpPr/>
      </dsp:nvSpPr>
      <dsp:spPr>
        <a:xfrm>
          <a:off x="3140" y="1972849"/>
          <a:ext cx="4079178" cy="23008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Спортивная дисквалификация на срок от 4 лет до пожизненного</a:t>
          </a:r>
        </a:p>
      </dsp:txBody>
      <dsp:txXfrm>
        <a:off x="70531" y="2040240"/>
        <a:ext cx="3944396" cy="2166104"/>
      </dsp:txXfrm>
    </dsp:sp>
    <dsp:sp modelId="{BFF355B0-0C29-44FF-AC4C-E4DDDA64535F}">
      <dsp:nvSpPr>
        <dsp:cNvPr id="0" name=""/>
        <dsp:cNvSpPr/>
      </dsp:nvSpPr>
      <dsp:spPr>
        <a:xfrm>
          <a:off x="3140" y="4436338"/>
          <a:ext cx="4079178" cy="23008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Административная ответственность:</a:t>
          </a:r>
        </a:p>
      </dsp:txBody>
      <dsp:txXfrm>
        <a:off x="70531" y="4503729"/>
        <a:ext cx="3944396" cy="2166104"/>
      </dsp:txXfrm>
    </dsp:sp>
    <dsp:sp modelId="{A5D0C6BA-99D7-4771-93E7-D005ED731B02}">
      <dsp:nvSpPr>
        <dsp:cNvPr id="0" name=""/>
        <dsp:cNvSpPr/>
      </dsp:nvSpPr>
      <dsp:spPr>
        <a:xfrm>
          <a:off x="4424969" y="1972849"/>
          <a:ext cx="4079178" cy="23008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Уголовная ответственность</a:t>
          </a:r>
        </a:p>
      </dsp:txBody>
      <dsp:txXfrm>
        <a:off x="4492360" y="2040240"/>
        <a:ext cx="3944396" cy="2166104"/>
      </dsp:txXfrm>
    </dsp:sp>
    <dsp:sp modelId="{F03B281E-58AF-4843-8990-CA7EBB314ECB}">
      <dsp:nvSpPr>
        <dsp:cNvPr id="0" name=""/>
        <dsp:cNvSpPr/>
      </dsp:nvSpPr>
      <dsp:spPr>
        <a:xfrm>
          <a:off x="4424969" y="4436338"/>
          <a:ext cx="4079178" cy="23008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Санкции по трудовому законодательству</a:t>
          </a:r>
        </a:p>
      </dsp:txBody>
      <dsp:txXfrm>
        <a:off x="4492360" y="4503729"/>
        <a:ext cx="3944396" cy="2166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5CD08-173C-417D-8194-B80823D72F59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9A5C8-0361-45F9-9621-AED84B8E5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49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9A5C8-0361-45F9-9621-AED84B8E5E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00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CF89CB-8543-4641-96A2-0133A2D8B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04337B4-DEB2-4A6D-AE71-1E5A4034F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F2A49AC-9E90-445A-BFED-73DD1558D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15FB-2B3A-47DD-A104-79D4C9BCA29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30A97E-293D-4AC8-8FAD-FDA83A800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713CA0-2DD6-44AF-8738-E5305A51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55EC-241D-4540-8EB1-0FB0803B5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11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E06B90-4636-470B-8FE1-0ECBBA22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A9BED84-1C86-4E07-97B5-2DEA3D64D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A0FB85-6FC8-4BB6-9AA6-DB4C427BC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15FB-2B3A-47DD-A104-79D4C9BCA29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DF3589A-0EA3-4D22-BD84-8B7F84C67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15ED5B-02EC-4BA5-BEB5-73EBCC398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55EC-241D-4540-8EB1-0FB0803B5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02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84F23E8-E39E-4716-8418-452CC3FEB3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CA5DA4B-249B-4056-9C5E-DD4358C5E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633373-1F19-41CD-A23D-9A973826E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15FB-2B3A-47DD-A104-79D4C9BCA29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0E43538-AD81-442C-8233-427960488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DD8280-36E2-4A46-A17D-2E3A11C6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55EC-241D-4540-8EB1-0FB0803B5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89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726947-E08A-409A-86F7-8E5F341C6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1412FE-01B7-450C-9FF4-04AFCE861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4EFC8F-946D-4FE3-AD01-8002920B3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15FB-2B3A-47DD-A104-79D4C9BCA29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6C18E6-B6A4-4656-AFAD-C6234C37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B669A1-C105-4F61-A926-0DADCB145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55EC-241D-4540-8EB1-0FB0803B5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42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F34B21-E7DE-49B8-8A5F-1E7584D0F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112376C-FA0B-4860-8EAD-999F840DA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D0DC44-1F78-42E5-9DFB-A0D8F5E8B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15FB-2B3A-47DD-A104-79D4C9BCA29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BCAC49-0BE6-4316-B7BE-39B1F4D6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5726B8-7164-445E-95F4-05B9E1AF6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55EC-241D-4540-8EB1-0FB0803B5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60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764D00-71A0-4B41-AE04-2BADA23F6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CF9536-EB32-4C8C-A8E8-41B7E1138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06747DB-BEFF-40B3-AD5A-82C66EBE0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F00055A-9BCE-4678-9EAB-EF47E28D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15FB-2B3A-47DD-A104-79D4C9BCA29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CE974CA-AE55-4A9A-BBCB-45C016014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6C498DB-DA8B-407D-8786-91FB0DE6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55EC-241D-4540-8EB1-0FB0803B5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94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E80737-87A9-4EBE-98A8-6F9AF46D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FE13B7-7238-470F-B777-28D0DE8B1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06E8715-EA39-450E-9B9F-6A634F6A4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0CF10D8-EA26-466E-8972-B39338F2C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70C2F95-28C6-4606-ADAF-69843BC2A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8D06AFD-92A2-4AD1-9E70-84883F0D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15FB-2B3A-47DD-A104-79D4C9BCA29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B2AB741-5192-4159-BEEA-21560C20C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0ACF31D-821E-4DD4-98ED-B95477290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55EC-241D-4540-8EB1-0FB0803B5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76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881FFB-09EF-4543-B5C9-A58BB9A0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38670ED-3B85-467F-A391-D7FDF585A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15FB-2B3A-47DD-A104-79D4C9BCA29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102A9CB-32CA-4B37-98B0-1FBB7434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B087008-ADE1-4A62-944A-4F421E72B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55EC-241D-4540-8EB1-0FB0803B5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66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7B7C0B8-AF73-44D8-B95C-20643833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15FB-2B3A-47DD-A104-79D4C9BCA29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0B942A9-315C-4241-8854-A27C945F2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84C7D5C-9E60-41EE-9E04-D53159EA6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55EC-241D-4540-8EB1-0FB0803B5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3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851C7A-0AF7-4FAB-B7F5-EAD05DA0C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940F3B-A8B6-490B-A3DA-EF84A84DA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DE89AD-B252-46EE-B909-E8C7954D3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90D1687-D0DD-4F84-AF20-685C066E0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15FB-2B3A-47DD-A104-79D4C9BCA29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DB197D8-3649-4728-9B79-4B31788C4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90976C3-337A-438E-B05D-F6064101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55EC-241D-4540-8EB1-0FB0803B5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79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E9F6EE-0CAD-4881-8AA0-58388E3D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2D5E64D-2D90-4729-9960-D0EAD73428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209B864-F053-401A-9478-A96D691B1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97DABC6-7781-4F27-9529-E7F597D19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15FB-2B3A-47DD-A104-79D4C9BCA29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541CA4D-F9DD-4ED5-B977-9D32DCECC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DB3DA8-7F3C-4365-BB4B-9A99C30A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855EC-241D-4540-8EB1-0FB0803B5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30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2535BA-07FC-4221-98D3-CA63B1077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4E3B4FA-CCE0-4819-A994-B6BC1B610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CAE641-881E-44B4-8497-945A80DA33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115FB-2B3A-47DD-A104-79D4C9BCA29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3494B6-DD2C-40D6-B03E-29AE828EE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2AB896-FDE5-4945-9C64-93597F751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855EC-241D-4540-8EB1-0FB0803B5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37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73038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73038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anti-doping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list.rusada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wada-ama.org/en/what-we-do/science-medical/laboratories/accredited-laboratori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portguardian.ru/article/2129/doping_kontrolj_metodi_i_test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60648"/>
            <a:ext cx="8215370" cy="15716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АУ РБ «Центр спортивной подготовки» </a:t>
            </a:r>
          </a:p>
        </p:txBody>
      </p:sp>
      <p:pic>
        <p:nvPicPr>
          <p:cNvPr id="5" name="Рисунок 4" descr="\\Innainn\обмен\Никитина Т.А\logo-new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60648"/>
            <a:ext cx="1095375" cy="11996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63661" y="2060848"/>
            <a:ext cx="8606760" cy="41549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МЕТОДИЧЕСКИЕ РЕКОМЕНДАЦИИ ПО АНТИДОПИНГОВОМУ ОБЕСПЕЧЕНИЮ В СШ И СШОР</a:t>
            </a:r>
          </a:p>
          <a:p>
            <a:pPr algn="ctr"/>
            <a:endParaRPr lang="ru-RU" sz="1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r"/>
            <a:r>
              <a:rPr lang="ru-RU" sz="1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Отдел координации деятельности и </a:t>
            </a:r>
          </a:p>
          <a:p>
            <a:pPr algn="r"/>
            <a:r>
              <a:rPr lang="ru-RU" sz="1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методического обеспечения </a:t>
            </a:r>
          </a:p>
          <a:p>
            <a:pPr algn="r"/>
            <a:r>
              <a:rPr lang="ru-RU" sz="16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АУ </a:t>
            </a:r>
            <a:r>
              <a:rPr lang="ru-RU" sz="16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РБ </a:t>
            </a:r>
            <a:r>
              <a:rPr lang="ru-RU" sz="1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ЦСП </a:t>
            </a:r>
            <a:endParaRPr lang="ru-RU" sz="1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r"/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400" b="1" u="sng" dirty="0">
                <a:hlinkClick r:id="rId2"/>
              </a:rPr>
              <a:t>Федеральный закон от 04.12.2007 N 329-ФЗ (ред. от 02.08.2019) "О физической культуре и спорте в Российской Федерации"</a:t>
            </a:r>
            <a:endParaRPr lang="ru-RU" sz="3400" dirty="0"/>
          </a:p>
          <a:p>
            <a:pPr marL="0" indent="0" algn="ctr">
              <a:buNone/>
            </a:pPr>
            <a:r>
              <a:rPr lang="ru-RU" sz="3400" b="1" dirty="0">
                <a:solidFill>
                  <a:srgbClr val="002060"/>
                </a:solidFill>
              </a:rPr>
              <a:t>Статья 6. Полномочия Российской Федерации в области физической культуры и спорта</a:t>
            </a:r>
            <a:endParaRPr lang="ru-RU" sz="34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400" b="1" dirty="0"/>
              <a:t> </a:t>
            </a:r>
            <a:r>
              <a:rPr lang="ru-RU" b="1" dirty="0">
                <a:solidFill>
                  <a:srgbClr val="FF0000"/>
                </a:solidFill>
              </a:rPr>
              <a:t>К полномочиям Российской Федерации в области физической культуры и спорта относятся:</a:t>
            </a:r>
          </a:p>
          <a:p>
            <a:pPr marL="0" indent="0" algn="just">
              <a:buNone/>
            </a:pPr>
            <a:r>
              <a:rPr lang="ru-RU" dirty="0"/>
              <a:t>материально-техническое обеспечение, в том числе обеспечение спортивной экипировкой, финансовое, научно-методическое, медико-биологическое, медицинское и антидопинговое обеспечение спортивных делегаций Российской Федерации, спортивных сборных команд Российской Федерации (за исключением медицинского обеспечения), обеспечение участия спортивных делегаций Российской Федерации в международных спортивных мероприятиях.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080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192688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u="sng" dirty="0">
                <a:hlinkClick r:id="rId2"/>
              </a:rPr>
              <a:t>Федеральный закон от 04.12.2007 N 329-ФЗ (ред. от 02.08.2019) "О физической культуре и спорте в Российской Федерации"</a:t>
            </a:r>
            <a:endParaRPr lang="ru-RU" sz="2800" dirty="0"/>
          </a:p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</a:rPr>
              <a:t>Статья 16. Права и обязанности общероссийских спортивных федераций</a:t>
            </a:r>
            <a:endParaRPr lang="ru-RU" sz="28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dirty="0"/>
              <a:t> </a:t>
            </a:r>
            <a:r>
              <a:rPr lang="ru-RU" sz="2400" b="1" dirty="0">
                <a:solidFill>
                  <a:srgbClr val="FF0000"/>
                </a:solidFill>
              </a:rPr>
              <a:t>3. Общероссийские спортивные федерации обязаны:</a:t>
            </a:r>
          </a:p>
          <a:p>
            <a:pPr marL="0" indent="0" algn="just">
              <a:buNone/>
            </a:pPr>
            <a:r>
              <a:rPr lang="ru-RU" dirty="0"/>
              <a:t>6) участвовать в предотвращении допинга в спорте и борьбе с ним, а также в противодействии проявлениям любых форм дискриминации и насилия в спорте;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</a:rPr>
              <a:t>Статья 16.1. Права и обязанности региональных спортивных федераций:</a:t>
            </a:r>
            <a:endParaRPr lang="ru-RU" sz="2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dirty="0"/>
              <a:t>6) участвовать в предотвращении допинга в спорте и борьбе с ним, а также в противодействии проявлениям любых форм дискриминации и насилия в спорте;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599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9ACFF2E-BB41-4C88-A03D-6881F78294BA}"/>
              </a:ext>
            </a:extLst>
          </p:cNvPr>
          <p:cNvSpPr/>
          <p:nvPr/>
        </p:nvSpPr>
        <p:spPr>
          <a:xfrm>
            <a:off x="66921" y="0"/>
            <a:ext cx="90101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>
                <a:ln/>
                <a:solidFill>
                  <a:srgbClr val="00B050"/>
                </a:solidFill>
                <a:effectLst/>
              </a:rPr>
              <a:t>Общероссийские антидопинговые правила </a:t>
            </a:r>
          </a:p>
          <a:p>
            <a:pPr algn="ctr"/>
            <a:r>
              <a:rPr lang="ru-RU" sz="3600" b="1" cap="none" spc="0" dirty="0">
                <a:ln/>
                <a:solidFill>
                  <a:srgbClr val="00B050"/>
                </a:solidFill>
                <a:effectLst/>
              </a:rPr>
              <a:t>п</a:t>
            </a:r>
            <a:r>
              <a:rPr lang="ru-RU" sz="3600" b="1" dirty="0">
                <a:ln/>
                <a:solidFill>
                  <a:srgbClr val="00B050"/>
                </a:solidFill>
              </a:rPr>
              <a:t>рименяются в отношении</a:t>
            </a:r>
            <a:r>
              <a:rPr lang="ru-RU" sz="3600" b="1" dirty="0">
                <a:ln/>
                <a:solidFill>
                  <a:schemeClr val="accent3"/>
                </a:solidFill>
              </a:rPr>
              <a:t>: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21161FA-BFB4-4B14-ACA3-AF6C5FDCB0BE}"/>
              </a:ext>
            </a:extLst>
          </p:cNvPr>
          <p:cNvSpPr/>
          <p:nvPr/>
        </p:nvSpPr>
        <p:spPr>
          <a:xfrm>
            <a:off x="323528" y="1226449"/>
            <a:ext cx="8640960" cy="5842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ФИЗКУЛЬТУРНО-СПОРТИВНЫХ ОРГАНИЗАЦИЙ;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СПОРТИВНЫХ ФЕДЕРАЦИЙ;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ОРГАНИЗАТОРОВ ФИЗКУЛЬТУРНЫХ И СПОРТИВНЫХ МЕРОПРИЯТИЙ НА ТЕРРИТОРИИ РОССИЙСКОЙ ФЕДЕРАЦИИ;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ОБЩЕРОССИЙСКОЙ АНТИДОПИНГОВОЙ ОРГАНИЗАЦИИ;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ЛАБОРАТОРИЙ, АККРЕДИТОВАННЫХ ВАДА, ДРУГОЙ УПОЛНОМОЧЕННОЙ АНТИДОПИНГОВОЙ ОРГАНИЗАЦИЕЙ;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СПОРТСМЕНОВ, ЯВЛЯЮЩИХСЯ ЧЛЕНАМИ ФИЗКУЛЬТУРНО-СПОРТИВНЫХ ОРГАНИЗАЦИЙ РОССИЙСКОЙ ФЕДЕРАЦИИ, НЕЗАВИСИМО ОТ МЕСТА ПРЕБЫВАНИЯ ИЛИ ЖИТЕЛЬСТВА ЛИБО СОСТОЯЩИХ В ИНЫХ ОТНОШЕНИЯХ С УКАЗАННЫМИ ФИЗКУЛЬТУРНО-СПОРТИВНЫМИ ОРГАНИЗАЦИЯМИ И УЧАСТВУЮЩИХ В СПОРТИВНЫХ И ФИЗКУЛЬТУРНЫХ МЕРОПРИЯТИЯХ, ПРОВОДИМЫХ ФИЗКУЛЬТУРНО-СПОРТИВНЫМИ ОРГАНИЗАЦИЯМИ ИЛИ ОРГАНИЗАТОРАМИ СПОРТИВНЫХ МЕРОПРИЯТИЙ, ЗАРЕГИСТРИРОВАННЫХ НА ТЕРРИТОРИИ РОССИЙСКОЙ ФЕДЕРАЦИИ;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ТРЕНЕРОВ;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СПЕЦИАЛИСТОВ В ОБЛАСТИ ФИЗИЧЕСКОЙ КУЛЬТУРЫ И СПОРТА, А ТАКЖЕ СПЕЦИАЛИСТОВ В ОБЛАСТИ ФИЗИЧЕСКОЙ КУЛЬТУРЫ И СПОРТА, ВХОДЯЩИХ В СОСТАВ СПОРТИВНЫХ СБОРНЫХ КОМАНД РОССИЙСКОЙ ФЕДЕРАЦИИ;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ПО СПОРТИВНОЙ МЕДИЦИНЕ (ВРАЧ, ИНСТРУКТОР-МЕТОДИСТ, МЕДСЕСТРА ПО МАССАЖУ);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ИЛИ ИНЫХ ЗАКОННЫХ ПРЕДСТАВИТЕЛЕЙ НЕСОВЕРШЕННОЛЕТНЕГО СПОРТСМЕНА.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223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rgbClr val="00B050"/>
                </a:solidFill>
              </a:rPr>
              <a:t>ВИДЫ </a:t>
            </a:r>
            <a:r>
              <a:rPr lang="ru-RU" altLang="ru-RU" sz="2400" b="1" dirty="0">
                <a:solidFill>
                  <a:srgbClr val="00B050"/>
                </a:solidFill>
              </a:rPr>
              <a:t>НАРУШЕНИЙ АНТИДОПИНГОВЫХ ПРАВИЛ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7886700" cy="4351338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None/>
              <a:defRPr/>
            </a:pPr>
            <a:r>
              <a:rPr lang="ru-RU" altLang="ru-RU" sz="2000" b="1" cap="all" dirty="0">
                <a:solidFill>
                  <a:srgbClr val="000099"/>
                </a:solidFill>
              </a:rPr>
              <a:t>Ст. 2 Всемирного антидопингового кодекса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b="1" cap="all" dirty="0">
                <a:solidFill>
                  <a:srgbClr val="000099"/>
                </a:solidFill>
              </a:rPr>
              <a:t>Наличие запрещенной субстанции в пробе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b="1" cap="all" dirty="0">
                <a:solidFill>
                  <a:srgbClr val="000099"/>
                </a:solidFill>
                <a:cs typeface="Arial" panose="020B0604020202020204" pitchFamily="34" charset="0"/>
              </a:rPr>
              <a:t>Использование или попытка использования запрещенной субстанции или метода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b="1" cap="all" dirty="0">
                <a:solidFill>
                  <a:srgbClr val="000099"/>
                </a:solidFill>
                <a:cs typeface="Arial" panose="020B0604020202020204" pitchFamily="34" charset="0"/>
              </a:rPr>
              <a:t>Уклонение, отказ или неявка на процедуру сдачи пробы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b="1" cap="all" dirty="0">
                <a:solidFill>
                  <a:srgbClr val="000099"/>
                </a:solidFill>
                <a:cs typeface="Arial" panose="020B0604020202020204" pitchFamily="34" charset="0"/>
              </a:rPr>
              <a:t>Нарушение 3-х правил доступности в течение 12 месяцев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b="1" cap="all" dirty="0">
                <a:solidFill>
                  <a:srgbClr val="000099"/>
                </a:solidFill>
                <a:cs typeface="Arial" panose="020B0604020202020204" pitchFamily="34" charset="0"/>
              </a:rPr>
              <a:t>Фальсификация или попытка фальсификации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b="1" cap="all" dirty="0">
                <a:solidFill>
                  <a:srgbClr val="000099"/>
                </a:solidFill>
                <a:cs typeface="Arial" panose="020B0604020202020204" pitchFamily="34" charset="0"/>
              </a:rPr>
              <a:t>Обладание запрещенной субстанцией или методом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b="1" cap="all" dirty="0">
                <a:solidFill>
                  <a:srgbClr val="000099"/>
                </a:solidFill>
                <a:cs typeface="Arial" panose="020B0604020202020204" pitchFamily="34" charset="0"/>
              </a:rPr>
              <a:t>Распространение или попытка распространения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b="1" cap="all" dirty="0">
                <a:solidFill>
                  <a:srgbClr val="000099"/>
                </a:solidFill>
                <a:cs typeface="Arial" panose="020B0604020202020204" pitchFamily="34" charset="0"/>
              </a:rPr>
              <a:t>Назначение или попытка назначения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b="1" cap="all" dirty="0">
                <a:solidFill>
                  <a:srgbClr val="000099"/>
                </a:solidFill>
                <a:cs typeface="Arial" panose="020B0604020202020204" pitchFamily="34" charset="0"/>
              </a:rPr>
              <a:t>Соучастие</a:t>
            </a:r>
            <a:endParaRPr lang="ru-RU" altLang="ru-RU" sz="2000" b="1" cap="all" dirty="0">
              <a:solidFill>
                <a:srgbClr val="000099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b="1" cap="all" dirty="0">
                <a:solidFill>
                  <a:srgbClr val="000099"/>
                </a:solidFill>
                <a:cs typeface="Arial" panose="020B0604020202020204" pitchFamily="34" charset="0"/>
              </a:rPr>
              <a:t>Профессиональное сотрудничество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5076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96384404"/>
              </p:ext>
            </p:extLst>
          </p:nvPr>
        </p:nvGraphicFramePr>
        <p:xfrm>
          <a:off x="179512" y="260648"/>
          <a:ext cx="8568952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7824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0361962"/>
              </p:ext>
            </p:extLst>
          </p:nvPr>
        </p:nvGraphicFramePr>
        <p:xfrm>
          <a:off x="457200" y="0"/>
          <a:ext cx="8507288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7611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867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9900"/>
                </a:solidFill>
              </a:rPr>
              <a:t>ВОЗМОЖНЫЕ САНКЦИИ:</a:t>
            </a:r>
            <a:endParaRPr lang="ru-RU" b="1" dirty="0">
              <a:solidFill>
                <a:srgbClr val="0099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56083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005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                    ОСНОВНЫЕ НАПРАВЛЕНИЯ АНТИДОПИНОВОЙ       Р                  РАБОТЫ В ФИЗКУЛЬТУРНО-СПОРТИВНЫХ            О                  ОРГАНИЗАЦИЯХ:</a:t>
            </a:r>
            <a:br>
              <a:rPr lang="ru-RU" sz="2000" b="1" dirty="0" smtClean="0">
                <a:solidFill>
                  <a:srgbClr val="006600"/>
                </a:solidFill>
              </a:rPr>
            </a:b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>
            <a:normAutofit fontScale="92500"/>
          </a:bodyPr>
          <a:lstStyle/>
          <a:p>
            <a:r>
              <a:rPr lang="ru-RU" dirty="0"/>
              <a:t>Проведение лекций с привлечением специалиста по актуальным вопросам антидопинга для спортсменов, а также тренеров. </a:t>
            </a:r>
          </a:p>
          <a:p>
            <a:r>
              <a:rPr lang="ru-RU" dirty="0"/>
              <a:t>Ознакомление с антидопинговыми правилами тренеров и спортсменов  школы с оформлением антидопингового обязательства</a:t>
            </a:r>
            <a:r>
              <a:rPr lang="ru-RU" dirty="0" smtClean="0"/>
              <a:t>.</a:t>
            </a:r>
          </a:p>
          <a:p>
            <a:r>
              <a:rPr lang="ru-RU" dirty="0"/>
              <a:t>Проведение первичного инструктажа по антидопинговому законодательству тренеров при поступлении на работу с оформление антидопингового обязательства </a:t>
            </a:r>
            <a:r>
              <a:rPr lang="ru-RU" dirty="0" smtClean="0"/>
              <a:t>тренера.</a:t>
            </a:r>
            <a:endParaRPr lang="ru-RU" dirty="0"/>
          </a:p>
          <a:p>
            <a:r>
              <a:rPr lang="ru-RU" dirty="0"/>
              <a:t>Оформление стенда по антидопингу с постоянным и своевременным обновлением методического материала.</a:t>
            </a:r>
          </a:p>
          <a:p>
            <a:r>
              <a:rPr lang="ru-RU" dirty="0"/>
              <a:t>Участие в работе Всероссийской научно-практической конференции «Борьба с применением допинга в спорте</a:t>
            </a:r>
            <a:r>
              <a:rPr lang="ru-RU" dirty="0" smtClean="0"/>
              <a:t>». </a:t>
            </a:r>
            <a:endParaRPr lang="ru-RU" dirty="0"/>
          </a:p>
          <a:p>
            <a:r>
              <a:rPr lang="ru-RU" dirty="0"/>
              <a:t>Участие в образовательных семинарах по антидопинговой тематике, проводимых по программе « </a:t>
            </a:r>
            <a:r>
              <a:rPr lang="ru-RU" dirty="0">
                <a:hlinkClick r:id="rId2"/>
              </a:rPr>
              <a:t>Честный спорт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Прохождение онлайн-тестирования </a:t>
            </a:r>
            <a:r>
              <a:rPr lang="ru-RU" dirty="0"/>
              <a:t>по образовательной программе «Антидопинг» на сайте </a:t>
            </a:r>
            <a:r>
              <a:rPr lang="ru-RU" dirty="0" smtClean="0"/>
              <a:t>РУСАДА тренерам </a:t>
            </a:r>
            <a:r>
              <a:rPr lang="ru-RU" dirty="0"/>
              <a:t>и спортсменам СШ и </a:t>
            </a:r>
            <a:r>
              <a:rPr lang="ru-RU" dirty="0" smtClean="0"/>
              <a:t>СШОР.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0906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991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31"/>
            <a:ext cx="8341763" cy="45259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5600" b="1" dirty="0"/>
              <a:t>Муниципальное автономное учреждение</a:t>
            </a:r>
            <a:endParaRPr lang="ru-RU" sz="5600" dirty="0"/>
          </a:p>
          <a:p>
            <a:pPr marL="0" indent="0" algn="ctr">
              <a:buNone/>
            </a:pPr>
            <a:r>
              <a:rPr lang="ru-RU" sz="5600" b="1" dirty="0"/>
              <a:t>«Спортивная школа олимпийского резерва № 55»</a:t>
            </a:r>
            <a:endParaRPr lang="ru-RU" sz="5600" dirty="0"/>
          </a:p>
          <a:p>
            <a:pPr marL="0" indent="0" algn="ctr">
              <a:buNone/>
            </a:pPr>
            <a:r>
              <a:rPr lang="ru-RU" sz="5600" b="1" dirty="0"/>
              <a:t> </a:t>
            </a:r>
            <a:endParaRPr lang="ru-RU" sz="5600" dirty="0"/>
          </a:p>
          <a:p>
            <a:pPr marL="0" indent="0" algn="ctr">
              <a:buNone/>
            </a:pPr>
            <a:r>
              <a:rPr lang="ru-RU" sz="5600" b="1" dirty="0"/>
              <a:t>Антидопинговое обязательство - </a:t>
            </a:r>
            <a:endParaRPr lang="ru-RU" sz="5600" dirty="0"/>
          </a:p>
          <a:p>
            <a:pPr marL="0" indent="0" algn="ctr">
              <a:buNone/>
            </a:pPr>
            <a:r>
              <a:rPr lang="ru-RU" sz="5600" b="1" dirty="0"/>
              <a:t>ТРЕНЕРА</a:t>
            </a:r>
            <a:endParaRPr lang="ru-RU" sz="5600" dirty="0"/>
          </a:p>
          <a:p>
            <a:pPr marL="0" indent="0" algn="ctr">
              <a:buNone/>
            </a:pPr>
            <a:r>
              <a:rPr lang="ru-RU" sz="5600" dirty="0"/>
              <a:t>Я, ______________________________________________________________</a:t>
            </a:r>
          </a:p>
          <a:p>
            <a:pPr marL="0" indent="0" algn="ctr">
              <a:buNone/>
            </a:pPr>
            <a:r>
              <a:rPr lang="ru-RU" sz="5600" dirty="0"/>
              <a:t>                                                     (Ф.И.О.)</a:t>
            </a:r>
          </a:p>
          <a:p>
            <a:pPr marL="0" indent="0">
              <a:buNone/>
            </a:pPr>
            <a:r>
              <a:rPr lang="ru-RU" sz="5600" dirty="0"/>
              <a:t>ознакомлен со Всемирным Антидопинговым Кодексом, Общероссийскими антидопинговыми правилами, Международным стандартом по тестированию и расследованию, Международным стандартом по терапевтическому использованию, Запрещенным списком ВАДА, Положением о профилактике допинга МАУ «СШОР № 55».</a:t>
            </a:r>
          </a:p>
          <a:p>
            <a:pPr marL="0" indent="0">
              <a:buNone/>
            </a:pPr>
            <a:r>
              <a:rPr lang="ru-RU" sz="5600" dirty="0"/>
              <a:t> </a:t>
            </a:r>
          </a:p>
          <a:p>
            <a:pPr marL="0" indent="0">
              <a:buNone/>
            </a:pPr>
            <a:r>
              <a:rPr lang="ru-RU" sz="5600" dirty="0"/>
              <a:t>Обязуюсь:</a:t>
            </a:r>
          </a:p>
          <a:p>
            <a:pPr marL="0" indent="0">
              <a:buNone/>
            </a:pPr>
            <a:r>
              <a:rPr lang="ru-RU" sz="5600" dirty="0"/>
              <a:t>Исполнять все положения Всемирного Антидопингового Кодекса.</a:t>
            </a:r>
          </a:p>
          <a:p>
            <a:pPr marL="0" indent="0">
              <a:buNone/>
            </a:pPr>
            <a:r>
              <a:rPr lang="ru-RU" sz="5600" dirty="0"/>
              <a:t>Подчиняться Общероссийским антидопинговым правилам и выполнять их, включая применение санкций за нарушение этих правил.</a:t>
            </a:r>
          </a:p>
          <a:p>
            <a:pPr marL="0" indent="0">
              <a:buNone/>
            </a:pPr>
            <a:r>
              <a:rPr lang="ru-RU" sz="5600" dirty="0"/>
              <a:t>Нести ответственность за незнание того, что включает в себя понятие «нарушение антидопинговых правил», а также за незнание субстанций и методов, включенных в запрещенный список.</a:t>
            </a:r>
          </a:p>
          <a:p>
            <a:pPr marL="0" indent="0">
              <a:buNone/>
            </a:pPr>
            <a:r>
              <a:rPr lang="ru-RU" sz="5600" dirty="0"/>
              <a:t>Не обладать в соревновательном периоде любой запрещенной субстанцией или запрещенным методом, или во </a:t>
            </a:r>
            <a:r>
              <a:rPr lang="ru-RU" sz="5600" dirty="0" err="1"/>
              <a:t>внесоревновательном</a:t>
            </a:r>
            <a:r>
              <a:rPr lang="ru-RU" sz="5600" dirty="0"/>
              <a:t> периоде любой запрещенной субстанцией или запрещенным методом, запрещенными во </a:t>
            </a:r>
            <a:r>
              <a:rPr lang="ru-RU" sz="5600" dirty="0" err="1"/>
              <a:t>внесоревновательном</a:t>
            </a:r>
            <a:r>
              <a:rPr lang="ru-RU" sz="5600" dirty="0"/>
              <a:t> периоде, если это связано со спортсменом, соревнованиями или тренировкой, если только обладание не противоречит терапевтическому использованию, выданному спортсмену.</a:t>
            </a:r>
          </a:p>
          <a:p>
            <a:pPr marL="0" indent="0">
              <a:buNone/>
            </a:pPr>
            <a:r>
              <a:rPr lang="ru-RU" sz="5600" dirty="0"/>
              <a:t>Не распространять любые запрещенные субстанции или запрещенные методы. </a:t>
            </a:r>
          </a:p>
          <a:p>
            <a:pPr marL="0" indent="0">
              <a:buNone/>
            </a:pPr>
            <a:r>
              <a:rPr lang="ru-RU" sz="5600" dirty="0"/>
              <a:t>Не назначать любому спортсмену в соревновательном периоде запрещенной субстанции или запрещенного метода, или во </a:t>
            </a:r>
            <a:r>
              <a:rPr lang="ru-RU" sz="5600" dirty="0" err="1"/>
              <a:t>внесоревновательном</a:t>
            </a:r>
            <a:r>
              <a:rPr lang="ru-RU" sz="5600" dirty="0"/>
              <a:t> периоде запрещенной субстанции или запрещенного метода, запрещенных во </a:t>
            </a:r>
            <a:r>
              <a:rPr lang="ru-RU" sz="5600" dirty="0" err="1"/>
              <a:t>внесоревновательный</a:t>
            </a:r>
            <a:r>
              <a:rPr lang="ru-RU" sz="5600" dirty="0"/>
              <a:t> период.</a:t>
            </a:r>
          </a:p>
          <a:p>
            <a:pPr marL="0" indent="0">
              <a:buNone/>
            </a:pPr>
            <a:r>
              <a:rPr lang="ru-RU" sz="5600" dirty="0"/>
              <a:t>Не соучаствовать в попытке нарушения антидопинговых правил.</a:t>
            </a:r>
          </a:p>
          <a:p>
            <a:pPr marL="0" indent="0">
              <a:buNone/>
            </a:pPr>
            <a:r>
              <a:rPr lang="ru-RU" sz="5600" dirty="0"/>
              <a:t>Не сотрудничать со спортсменами или персоналом спортсмена, которые отбывают Дисквалификацию в связи с нарушением антидопинговых правил, или которые были признаны виновными по уголовному делу или в ходе дисциплинарного расследования в отношении допинга.</a:t>
            </a:r>
          </a:p>
          <a:p>
            <a:pPr marL="0" indent="0">
              <a:buNone/>
            </a:pPr>
            <a:r>
              <a:rPr lang="ru-RU" sz="5600" b="1" dirty="0"/>
              <a:t> </a:t>
            </a:r>
            <a:endParaRPr lang="ru-RU" sz="5600" dirty="0"/>
          </a:p>
          <a:p>
            <a:pPr marL="0" indent="0">
              <a:buNone/>
            </a:pPr>
            <a:r>
              <a:rPr lang="ru-RU" sz="5600" dirty="0"/>
              <a:t> «_____»_______________  ________г.                                        _________________________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0906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601B0F6-8CB1-4D06-8F89-4C9D05F010CD}"/>
              </a:ext>
            </a:extLst>
          </p:cNvPr>
          <p:cNvSpPr/>
          <p:nvPr/>
        </p:nvSpPr>
        <p:spPr>
          <a:xfrm>
            <a:off x="2915816" y="620688"/>
            <a:ext cx="3528392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92920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5600" b="1" dirty="0"/>
              <a:t>Муниципальное автономное учреждение</a:t>
            </a:r>
            <a:endParaRPr lang="ru-RU" sz="5600" dirty="0"/>
          </a:p>
          <a:p>
            <a:pPr algn="ctr"/>
            <a:r>
              <a:rPr lang="ru-RU" sz="5600" b="1" dirty="0"/>
              <a:t>«Спортивная школа олимпийского резерва № 55»</a:t>
            </a:r>
            <a:endParaRPr lang="ru-RU" sz="5600" dirty="0"/>
          </a:p>
          <a:p>
            <a:pPr algn="ctr"/>
            <a:r>
              <a:rPr lang="ru-RU" sz="5600" b="1" dirty="0"/>
              <a:t> </a:t>
            </a:r>
            <a:endParaRPr lang="ru-RU" sz="5600" dirty="0"/>
          </a:p>
          <a:p>
            <a:pPr algn="ctr"/>
            <a:r>
              <a:rPr lang="ru-RU" sz="5600" b="1" dirty="0"/>
              <a:t>Антидопинговое обязательство - </a:t>
            </a:r>
            <a:endParaRPr lang="ru-RU" sz="5600" dirty="0"/>
          </a:p>
          <a:p>
            <a:pPr algn="ctr"/>
            <a:r>
              <a:rPr lang="ru-RU" sz="5600" b="1" dirty="0"/>
              <a:t>СПОРТСМЕНА</a:t>
            </a:r>
            <a:endParaRPr lang="ru-RU" sz="5600" dirty="0"/>
          </a:p>
          <a:p>
            <a:pPr algn="ctr"/>
            <a:r>
              <a:rPr lang="ru-RU" sz="5600" dirty="0"/>
              <a:t>Я, ______________________________________________________________</a:t>
            </a:r>
          </a:p>
          <a:p>
            <a:pPr algn="just"/>
            <a:r>
              <a:rPr lang="ru-RU" sz="5600" dirty="0"/>
              <a:t>                                                     (Ф.И.О.)</a:t>
            </a:r>
          </a:p>
          <a:p>
            <a:pPr marL="0" indent="0" algn="just">
              <a:buNone/>
            </a:pPr>
            <a:r>
              <a:rPr lang="ru-RU" sz="5600" dirty="0"/>
              <a:t>ознакомлен со Всемирным Антидопинговым Кодексом, Общероссийскими антидопинговыми правилами, Международным стандартом по тестированию и расследованию, Международным стандартом по терапевтическому использованию, Запрещенным списком ВАДА, Положением о профилактике допинга МАУ «СШОР № 55».</a:t>
            </a:r>
          </a:p>
          <a:p>
            <a:pPr marL="0" indent="0" algn="just">
              <a:buNone/>
            </a:pPr>
            <a:r>
              <a:rPr lang="ru-RU" sz="5600" dirty="0"/>
              <a:t> </a:t>
            </a:r>
          </a:p>
          <a:p>
            <a:pPr marL="0" indent="0" algn="just">
              <a:buNone/>
            </a:pPr>
            <a:r>
              <a:rPr lang="ru-RU" sz="5600" dirty="0"/>
              <a:t>Обязуюсь:</a:t>
            </a:r>
          </a:p>
          <a:p>
            <a:pPr marL="0" indent="0" algn="just">
              <a:buNone/>
            </a:pPr>
            <a:r>
              <a:rPr lang="ru-RU" sz="5600" dirty="0"/>
              <a:t>Исполнять все положения Всемирного Антидопингового Кодекса.</a:t>
            </a:r>
          </a:p>
          <a:p>
            <a:pPr marL="0" indent="0" algn="just">
              <a:buNone/>
            </a:pPr>
            <a:r>
              <a:rPr lang="ru-RU" sz="5600" dirty="0"/>
              <a:t>Подчиняться Общероссийским антидопинговым правилам и выполнять их, включая применение санкций за нарушение этих правил.</a:t>
            </a:r>
          </a:p>
          <a:p>
            <a:pPr marL="0" indent="0" algn="just">
              <a:buNone/>
            </a:pPr>
            <a:r>
              <a:rPr lang="ru-RU" sz="5600" dirty="0"/>
              <a:t>Нести ответственность за незнание того, что включает в себя понятие «нарушение антидопинговых правил», а также за незнание субстанций и методов, включенных в запрещенный список.</a:t>
            </a:r>
          </a:p>
          <a:p>
            <a:pPr marL="0" indent="0" algn="just">
              <a:buNone/>
            </a:pPr>
            <a:r>
              <a:rPr lang="ru-RU" sz="5600" dirty="0"/>
              <a:t>Не обладать в соревновательном периоде любой запрещенной субстанцией или запрещенным методом, или во </a:t>
            </a:r>
            <a:r>
              <a:rPr lang="ru-RU" sz="5600" dirty="0" err="1"/>
              <a:t>внесоревновательном</a:t>
            </a:r>
            <a:r>
              <a:rPr lang="ru-RU" sz="5600" dirty="0"/>
              <a:t> периоде любой запрещенной субстанцией или запрещенным методом, запрещенными во </a:t>
            </a:r>
            <a:r>
              <a:rPr lang="ru-RU" sz="5600" dirty="0" err="1"/>
              <a:t>внесоревновательном</a:t>
            </a:r>
            <a:r>
              <a:rPr lang="ru-RU" sz="5600" dirty="0"/>
              <a:t> периоде, если это связано со спортсменом, соревнованиями или тренировкой, если только обладание не противоречит терапевтическому использованию, выданному спортсмену.</a:t>
            </a:r>
          </a:p>
          <a:p>
            <a:pPr marL="0" indent="0" algn="just">
              <a:buNone/>
            </a:pPr>
            <a:r>
              <a:rPr lang="ru-RU" sz="5600" dirty="0"/>
              <a:t>Не распространять любые запрещенные субстанции или запрещенные методы. </a:t>
            </a:r>
          </a:p>
          <a:p>
            <a:pPr marL="0" indent="0" algn="just">
              <a:buNone/>
            </a:pPr>
            <a:r>
              <a:rPr lang="ru-RU" sz="5600" dirty="0"/>
              <a:t>Не назначать любому спортсмену в соревновательном периоде запрещенной субстанции или запрещенного метода, или во </a:t>
            </a:r>
            <a:r>
              <a:rPr lang="ru-RU" sz="5600" dirty="0" err="1"/>
              <a:t>внесоревновательном</a:t>
            </a:r>
            <a:r>
              <a:rPr lang="ru-RU" sz="5600" dirty="0"/>
              <a:t> периоде запрещенной субстанции или запрещенного метода, запрещенных во </a:t>
            </a:r>
            <a:r>
              <a:rPr lang="ru-RU" sz="5600" dirty="0" err="1"/>
              <a:t>внесоревновательный</a:t>
            </a:r>
            <a:r>
              <a:rPr lang="ru-RU" sz="5600" dirty="0"/>
              <a:t> период.</a:t>
            </a:r>
          </a:p>
          <a:p>
            <a:pPr marL="0" indent="0" algn="just">
              <a:buNone/>
            </a:pPr>
            <a:r>
              <a:rPr lang="ru-RU" sz="5600" dirty="0"/>
              <a:t>Не соучаствовать в попытке нарушения антидопинговых правил.</a:t>
            </a:r>
          </a:p>
          <a:p>
            <a:pPr marL="0" indent="0" algn="just">
              <a:buNone/>
            </a:pPr>
            <a:r>
              <a:rPr lang="ru-RU" sz="5600" dirty="0"/>
              <a:t>Не сотрудничать со спортсменами или персоналом спортсмена, которые отбывают Дисквалификацию в связи с нарушением антидопинговых правил, или которые были признаны виновными по уголовному делу или в ходе дисциплинарного расследования в отношении допинга.</a:t>
            </a:r>
          </a:p>
          <a:p>
            <a:pPr marL="0" indent="0" algn="just">
              <a:buNone/>
            </a:pPr>
            <a:r>
              <a:rPr lang="ru-RU" sz="5600" b="1" dirty="0"/>
              <a:t> </a:t>
            </a:r>
            <a:endParaRPr lang="ru-RU" sz="5600" dirty="0"/>
          </a:p>
          <a:p>
            <a:pPr marL="0" indent="0" algn="just">
              <a:buNone/>
            </a:pPr>
            <a:r>
              <a:rPr lang="ru-RU" sz="5600" dirty="0"/>
              <a:t>«_____»_______________  ________г.                                        _________________________</a:t>
            </a:r>
          </a:p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D69FA78-4835-45BD-9341-2A602B6F3CE0}"/>
              </a:ext>
            </a:extLst>
          </p:cNvPr>
          <p:cNvSpPr/>
          <p:nvPr/>
        </p:nvSpPr>
        <p:spPr>
          <a:xfrm>
            <a:off x="3059832" y="908720"/>
            <a:ext cx="3528392" cy="576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5194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60648"/>
            <a:ext cx="8215370" cy="15716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АУ РБ «Центр спортивной подготовки» </a:t>
            </a:r>
          </a:p>
        </p:txBody>
      </p:sp>
      <p:pic>
        <p:nvPicPr>
          <p:cNvPr id="5" name="Рисунок 4" descr="\\Innainn\обмен\Никитина Т.А\logo-new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60648"/>
            <a:ext cx="1095375" cy="11996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CD796D8-C5DE-4CB3-812F-B7FA75A09305}"/>
              </a:ext>
            </a:extLst>
          </p:cNvPr>
          <p:cNvSpPr/>
          <p:nvPr/>
        </p:nvSpPr>
        <p:spPr>
          <a:xfrm>
            <a:off x="251520" y="1988840"/>
            <a:ext cx="860676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Федеральным законом 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от 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04.12.2017 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 </a:t>
            </a:r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329-ФЗ регламентировано понятие «антидопинговое обеспечение»: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п. 1.1. Антидопинговое обеспечение - проведение мероприятий, направленных на предотвращение допинга в спорте и борьбу с ним</a:t>
            </a:r>
          </a:p>
          <a:p>
            <a:pPr algn="ctr"/>
            <a:endParaRPr lang="ru-RU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02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dirty="0">
                <a:latin typeface="Constantia" panose="02030602050306030303" pitchFamily="18" charset="0"/>
              </a:rPr>
              <a:t>Адрес сервиса: </a:t>
            </a:r>
            <a:r>
              <a:rPr lang="en-US" altLang="ru-RU" sz="3600" b="1" dirty="0">
                <a:latin typeface="Constantia" panose="02030602050306030303" pitchFamily="18" charset="0"/>
                <a:hlinkClick r:id="rId2"/>
              </a:rPr>
              <a:t>list.rusada.ru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1157" b="55046"/>
          <a:stretch>
            <a:fillRect/>
          </a:stretch>
        </p:blipFill>
        <p:spPr bwMode="auto">
          <a:xfrm>
            <a:off x="1043608" y="1340768"/>
            <a:ext cx="734481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1401" b="39275"/>
          <a:stretch>
            <a:fillRect/>
          </a:stretch>
        </p:blipFill>
        <p:spPr bwMode="auto">
          <a:xfrm>
            <a:off x="179512" y="3501008"/>
            <a:ext cx="871296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544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87F3FBC-6846-4AE5-99E3-73CACC6E08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1" t="17800" r="25588" b="12201"/>
          <a:stretch/>
        </p:blipFill>
        <p:spPr>
          <a:xfrm>
            <a:off x="646843" y="332656"/>
            <a:ext cx="7850313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92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437B35D-9CC8-4DFC-A8A4-680BB3092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8" t="33201" r="4326" b="33200"/>
          <a:stretch/>
        </p:blipFill>
        <p:spPr>
          <a:xfrm>
            <a:off x="467544" y="836712"/>
            <a:ext cx="8208912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32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9F22CB-32FA-4B96-9E34-9EC687FD8C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3" t="30400" r="3538" b="19200"/>
          <a:stretch/>
        </p:blipFill>
        <p:spPr>
          <a:xfrm>
            <a:off x="755576" y="620688"/>
            <a:ext cx="806489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73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D82FF81-041C-4B67-9342-C61CB1D91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6" t="42999" r="2751" b="10801"/>
          <a:stretch/>
        </p:blipFill>
        <p:spPr>
          <a:xfrm>
            <a:off x="683568" y="692696"/>
            <a:ext cx="820891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88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9900"/>
                </a:solidFill>
              </a:rPr>
              <a:t>ОБРАЗЕЦ СЕРТИФИКАТА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92088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72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cap="all" dirty="0"/>
              <a:t>В Российской Федерации координацию мер по противодействию применения допинговых средств и методов осуществляет</a:t>
            </a:r>
            <a:r>
              <a:rPr lang="ru-RU" cap="all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cap="all" dirty="0">
                <a:solidFill>
                  <a:schemeClr val="accent1"/>
                </a:solidFill>
              </a:rPr>
              <a:t>Министерство спорта Российской Федерации</a:t>
            </a:r>
            <a:r>
              <a:rPr lang="ru-RU" cap="all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cap="all" dirty="0"/>
              <a:t>а на уровне региона </a:t>
            </a:r>
            <a:r>
              <a:rPr lang="ru-RU" cap="all" dirty="0">
                <a:solidFill>
                  <a:schemeClr val="accent1"/>
                </a:solidFill>
              </a:rPr>
              <a:t>-  </a:t>
            </a:r>
            <a:r>
              <a:rPr lang="ru-RU" b="1" cap="all" dirty="0">
                <a:solidFill>
                  <a:schemeClr val="accent1"/>
                </a:solidFill>
              </a:rPr>
              <a:t>Министерство спорта и молодежной политики Республики Бурятия</a:t>
            </a:r>
            <a:r>
              <a:rPr lang="ru-RU" b="1" cap="all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cap="all" dirty="0"/>
              <a:t>в рамках, предоставленных им Правительством Российской Федерации полномочий.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АУ </a:t>
            </a: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РБ «Центр спортивной подготовки» </a:t>
            </a:r>
          </a:p>
        </p:txBody>
      </p:sp>
      <p:pic>
        <p:nvPicPr>
          <p:cNvPr id="5" name="Рисунок 4" descr="\\Innainn\обмен\Никитина Т.А\logo-new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0" y="260648"/>
            <a:ext cx="1095375" cy="1199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833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Антидопинговые организации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387482"/>
              </p:ext>
            </p:extLst>
          </p:nvPr>
        </p:nvGraphicFramePr>
        <p:xfrm>
          <a:off x="25576" y="1052736"/>
          <a:ext cx="9118423" cy="5607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 fontAlgn="t"/>
            <a:r>
              <a:rPr lang="ru-RU" sz="2900" dirty="0"/>
              <a:t>Главной организацией по борьбе с допингом в спорте является Всемирное антидопинговое агентство (</a:t>
            </a:r>
            <a:r>
              <a:rPr lang="ru-RU" sz="2900" dirty="0">
                <a:solidFill>
                  <a:srgbClr val="0070C0"/>
                </a:solidFill>
              </a:rPr>
              <a:t>ВАДА</a:t>
            </a:r>
            <a:r>
              <a:rPr lang="ru-RU" sz="2900" dirty="0"/>
              <a:t>), образованное в 1999 году</a:t>
            </a:r>
            <a:r>
              <a:rPr lang="ru-RU" sz="2900" dirty="0" smtClean="0"/>
              <a:t>.</a:t>
            </a:r>
          </a:p>
          <a:p>
            <a:pPr algn="just" fontAlgn="t"/>
            <a:r>
              <a:rPr lang="ru-RU" sz="2900" dirty="0" smtClean="0"/>
              <a:t> </a:t>
            </a:r>
            <a:r>
              <a:rPr lang="ru-RU" sz="2900" dirty="0"/>
              <a:t>В России борьбу с допингом возглавляет Российское антидопинговое агентство </a:t>
            </a:r>
            <a:r>
              <a:rPr lang="ru-RU" sz="2900" dirty="0">
                <a:solidFill>
                  <a:srgbClr val="0070C0"/>
                </a:solidFill>
              </a:rPr>
              <a:t>(РУСАДА</a:t>
            </a:r>
            <a:r>
              <a:rPr lang="ru-RU" sz="2900" dirty="0"/>
              <a:t>), которое было создано в 2008 году. </a:t>
            </a:r>
            <a:endParaRPr lang="ru-RU" sz="2900" dirty="0" smtClean="0"/>
          </a:p>
          <a:p>
            <a:pPr algn="just" fontAlgn="t"/>
            <a:r>
              <a:rPr lang="ru-RU" sz="2900" dirty="0" smtClean="0">
                <a:solidFill>
                  <a:srgbClr val="0070C0"/>
                </a:solidFill>
              </a:rPr>
              <a:t>Международные </a:t>
            </a:r>
            <a:r>
              <a:rPr lang="ru-RU" sz="2900" dirty="0">
                <a:solidFill>
                  <a:srgbClr val="0070C0"/>
                </a:solidFill>
              </a:rPr>
              <a:t>и национальные спортивные федерации</a:t>
            </a:r>
            <a:r>
              <a:rPr lang="ru-RU" sz="2900" dirty="0"/>
              <a:t> также являются подписантами Всемирного антидопингового Кодекса и, соответственно, несут ответственность за борьбу с  допингом в спорте. </a:t>
            </a:r>
            <a:endParaRPr lang="ru-RU" sz="2900" dirty="0" smtClean="0"/>
          </a:p>
          <a:p>
            <a:pPr algn="just" fontAlgn="t"/>
            <a:r>
              <a:rPr lang="ru-RU" sz="2900" dirty="0" smtClean="0"/>
              <a:t>Ответственность </a:t>
            </a:r>
            <a:r>
              <a:rPr lang="ru-RU" sz="2900" dirty="0"/>
              <a:t>за борьбу с допингом </a:t>
            </a:r>
            <a:r>
              <a:rPr lang="ru-RU" sz="2900" dirty="0" smtClean="0"/>
              <a:t>также возлагается </a:t>
            </a:r>
            <a:r>
              <a:rPr lang="ru-RU" sz="2900" dirty="0"/>
              <a:t>на </a:t>
            </a:r>
            <a:r>
              <a:rPr lang="ru-RU" sz="2900" dirty="0">
                <a:solidFill>
                  <a:srgbClr val="0070C0"/>
                </a:solidFill>
              </a:rPr>
              <a:t>региональные спортивные федерации, тренеров, спортсменов</a:t>
            </a:r>
            <a:r>
              <a:rPr lang="ru-RU" sz="2900" dirty="0"/>
              <a:t>.</a:t>
            </a:r>
          </a:p>
          <a:p>
            <a:pPr algn="just"/>
            <a:r>
              <a:rPr lang="ru-RU" sz="2900" dirty="0"/>
              <a:t>В соответствии с требованиями Всемирного антидопингового кодекса пробы могут анализироваться только в лабораториях, аккредитованных ВАДА. В настоящий момент во всем мире аккредитовано </a:t>
            </a:r>
            <a:r>
              <a:rPr lang="ru-RU" sz="2900" u="sng" dirty="0">
                <a:hlinkClick r:id="rId2"/>
              </a:rPr>
              <a:t>34 лаборатории</a:t>
            </a:r>
            <a:r>
              <a:rPr lang="ru-RU" sz="2900" dirty="0"/>
              <a:t>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АУ </a:t>
            </a:r>
            <a:r>
              <a:rPr lang="ru-RU" sz="2400" b="1" cap="all" dirty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РБ «Центр спортивной подготовки» </a:t>
            </a:r>
          </a:p>
        </p:txBody>
      </p:sp>
      <p:pic>
        <p:nvPicPr>
          <p:cNvPr id="5" name="Рисунок 4" descr="\\Innainn\обмен\Никитина Т.А\logo-new-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60648"/>
            <a:ext cx="1095375" cy="1199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727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4372981-71B4-4792-AF01-0393EEE36C13}"/>
              </a:ext>
            </a:extLst>
          </p:cNvPr>
          <p:cNvSpPr/>
          <p:nvPr/>
        </p:nvSpPr>
        <p:spPr>
          <a:xfrm>
            <a:off x="-396552" y="0"/>
            <a:ext cx="97630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/>
                <a:solidFill>
                  <a:srgbClr val="00B050"/>
                </a:solidFill>
              </a:rPr>
              <a:t>Основные нормативные документы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4FA76B8-F31B-484A-A522-D0D17E5418D0}"/>
              </a:ext>
            </a:extLst>
          </p:cNvPr>
          <p:cNvSpPr/>
          <p:nvPr/>
        </p:nvSpPr>
        <p:spPr>
          <a:xfrm>
            <a:off x="164500" y="707886"/>
            <a:ext cx="864096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</a:rPr>
              <a:t>1. </a:t>
            </a:r>
            <a:r>
              <a:rPr lang="ru-RU" sz="2000" b="1" dirty="0">
                <a:solidFill>
                  <a:srgbClr val="002060"/>
                </a:solidFill>
              </a:rPr>
              <a:t>ВСЕМИРНЫЙ АНТИДОПИНГОВЫЙ КОДЕКС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2. ЗАПРЕЩЕННЫЙ СПИСОК СУБСТАНЦИЙ И МЕТОДОВ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3. МЕЖДУНАРОДНЫЙ СТАНДАРТ ПО ТЕСТИРОВАНИЮ И РАССЛЕДОВАНИЯМ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4. ОБЩЕРОССИЙСКИЕ АНТИДОПИНГОВЫЕ ПРАВИЛ, УТВЕРЖДЕННЫЕ ПРИКАЗОМ МИНИСТЕРСТВА СПОРТА РОССИЙСКОЙ ФЕДЕРАЦИИ № 947 ОТ 09 АВГУСТА 2016 ГОДА.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5. ФЕДЕРАЛЬНЫЙ ЗАКОН О ФИЗИЧЕСКОЙ КУЛЬТУРЕ И СПОРТЕ В РОССИЙСКОЙ ФЕДЕРАЦИИ ОТ 04.12.2017 ГОДА №329-Ф3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6. ФЕДЕРАЛЬНЫЙ ЗАКОН О ВНЕСЕНИИ ИЗМЕНЕНИЙ В ТРУДОВОЙ КОДЕКС РОССИЙСКОЙ ФЕДЕРАЦИИ ОТ 29.12.2017 ГОДА №461-Ф3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7. СТАТЬЯ 226.1 УК РФ КОНТРАБАНДА СИЛЬНОДЕЙСТВУЮЩИХ, ЯДОВИТЫХ, ОТРАВЛЯЮЩИХ, ВЗРЫВЧАТЫХ, РАДИОАКТИВНЫХ ВЕЩЕСТВ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8. СТАТЬЯ 230.1 УК РФ СКЛОНЕНИЕ СПОРТСМЕНА К ИСПОЛЬЗОВАНИЮ СУБСТАНЦИЙ И(ИЛИ) МЕТОДОВ, ЗАПРЕЩЕННЫХ ДЛЯ ИСПОЛЬЗОВАНИЯ В СПОРТЕ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9. СТАТЬЯ 230.2 УК РФ ИСПОЛЬЗОВАНИЕ В ОТНОШЕНИИ СПОРТСМЕНА К ИСПОЛЬЗОВАНИЮ СУБСТАНЦИЙ И(ИЛИ) МЕТОДОВ, ЗАПРЕЩЕННЫХ ДЛЯ ИСПОЛЬЗОВАНИЯ В СПОРТЕ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</a:rPr>
              <a:t>10. СТАТЬЯ 234 УК РФ НЕЗАКОННЫЙ ОБОРОТ СИЛЬНОДЕЙСТВУЮЩИХ ИЛИ ЯДОВИТЫХ ВЕЩЕСТВ В ЦЕЛЯХ СБЫТА.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689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9900"/>
                </a:solidFill>
                <a:latin typeface="Constantia" pitchFamily="18" charset="0"/>
              </a:rPr>
              <a:t>ЗАПРЕЩЕННЫЙ СПИСОК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ru-RU" sz="2400" b="1" dirty="0">
                <a:latin typeface="Constantia" pitchFamily="18" charset="0"/>
                <a:cs typeface="Times New Roman" pitchFamily="18" charset="0"/>
              </a:rPr>
              <a:t>СУБСТАНЦИИ И МЕТОДЫ, ЗАПРЕЩЕННЫЕ </a:t>
            </a:r>
            <a:r>
              <a:rPr lang="ru-RU" sz="2400" b="1" dirty="0">
                <a:solidFill>
                  <a:schemeClr val="accent1"/>
                </a:solidFill>
                <a:latin typeface="Constantia" pitchFamily="18" charset="0"/>
                <a:cs typeface="Times New Roman" pitchFamily="18" charset="0"/>
              </a:rPr>
              <a:t>ВСЕ ВРЕМЯ</a:t>
            </a:r>
            <a:endParaRPr lang="ru-RU" sz="2400" dirty="0">
              <a:solidFill>
                <a:schemeClr val="accent1"/>
              </a:solidFill>
              <a:latin typeface="Constantia" pitchFamily="18" charset="0"/>
            </a:endParaRPr>
          </a:p>
          <a:p>
            <a:pPr marL="0" indent="0">
              <a:spcBef>
                <a:spcPct val="0"/>
              </a:spcBef>
              <a:buNone/>
              <a:tabLst>
                <a:tab pos="365125" algn="l"/>
              </a:tabLst>
              <a:defRPr/>
            </a:pPr>
            <a:r>
              <a:rPr lang="ru-RU" sz="1400" dirty="0">
                <a:latin typeface="Constantia" pitchFamily="18" charset="0"/>
                <a:cs typeface="Times New Roman" pitchFamily="18" charset="0"/>
              </a:rPr>
              <a:t>(КАК В СОРЕВНОВАТЕЛЬНЫЙ, ТАК И ВО ВНЕСОРЕВНОВАТЕЛЬНЫЙ ПЕРИОДЫ)</a:t>
            </a:r>
            <a:endParaRPr lang="ru-RU" sz="2400" dirty="0">
              <a:latin typeface="Constantia" pitchFamily="18" charset="0"/>
              <a:cs typeface="Times New Roman" pitchFamily="18" charset="0"/>
            </a:endParaRPr>
          </a:p>
          <a:p>
            <a:pPr marL="0" indent="0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ru-RU" sz="2400" b="1" dirty="0">
                <a:latin typeface="Constantia" pitchFamily="18" charset="0"/>
                <a:cs typeface="Times New Roman" pitchFamily="18" charset="0"/>
              </a:rPr>
              <a:t> СУБСТАНЦИИ, ЗАПРЕЩЕННЫЕ </a:t>
            </a:r>
            <a:r>
              <a:rPr lang="ru-RU" sz="2400" b="1" dirty="0">
                <a:solidFill>
                  <a:schemeClr val="accent1"/>
                </a:solidFill>
                <a:latin typeface="Constantia" pitchFamily="18" charset="0"/>
                <a:cs typeface="Times New Roman" pitchFamily="18" charset="0"/>
              </a:rPr>
              <a:t>В СОРЕВНОВАТЕЛЬНЫЙ ПЕРИОД</a:t>
            </a:r>
            <a:endParaRPr lang="ru-RU" sz="2400" dirty="0">
              <a:solidFill>
                <a:schemeClr val="accent1"/>
              </a:solidFill>
              <a:latin typeface="Constantia" pitchFamily="18" charset="0"/>
              <a:cs typeface="Times New Roman" pitchFamily="18" charset="0"/>
            </a:endParaRPr>
          </a:p>
          <a:p>
            <a:pPr marL="0" indent="0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ru-RU" sz="2400" b="1" dirty="0">
                <a:latin typeface="Constantia" pitchFamily="18" charset="0"/>
                <a:cs typeface="Times New Roman" pitchFamily="18" charset="0"/>
              </a:rPr>
              <a:t>  СУБСТАНЦИИ, ЗАПРЕЩЕННЫЕ </a:t>
            </a:r>
            <a:r>
              <a:rPr lang="ru-RU" sz="2400" b="1" dirty="0">
                <a:solidFill>
                  <a:schemeClr val="accent1"/>
                </a:solidFill>
                <a:latin typeface="Constantia" pitchFamily="18" charset="0"/>
                <a:cs typeface="Times New Roman" pitchFamily="18" charset="0"/>
              </a:rPr>
              <a:t>В ОТДЕЛЬНЫХ ВИДАХ СПОРТА</a:t>
            </a:r>
            <a:endParaRPr lang="ru-RU" sz="2400" dirty="0">
              <a:solidFill>
                <a:schemeClr val="accent1"/>
              </a:solidFill>
              <a:latin typeface="Constantia" pitchFamily="18" charset="0"/>
              <a:cs typeface="Arial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196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Tx/>
              <a:buAutoNum type="arabicParenR"/>
              <a:defRPr/>
            </a:pPr>
            <a:r>
              <a:rPr lang="ru-RU" sz="2400" dirty="0">
                <a:latin typeface="Constantia" pitchFamily="18" charset="0"/>
                <a:cs typeface="Arial" charset="0"/>
              </a:rPr>
              <a:t>Менее тщательная проверка продукции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Tx/>
              <a:buAutoNum type="arabicParenR"/>
              <a:defRPr/>
            </a:pPr>
            <a:r>
              <a:rPr lang="ru-RU" sz="2400" dirty="0">
                <a:latin typeface="Constantia" pitchFamily="18" charset="0"/>
                <a:cs typeface="Arial" charset="0"/>
              </a:rPr>
              <a:t>Высокий риск производственной ошибки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400" dirty="0">
                <a:latin typeface="Constantia" pitchFamily="18" charset="0"/>
                <a:cs typeface="Arial" charset="0"/>
              </a:rPr>
              <a:t>Регулируется только </a:t>
            </a:r>
            <a:r>
              <a:rPr lang="ru-RU" sz="2400" dirty="0" err="1">
                <a:latin typeface="Constantia" pitchFamily="18" charset="0"/>
                <a:cs typeface="Arial" charset="0"/>
              </a:rPr>
              <a:t>Роспотребнадзором</a:t>
            </a:r>
            <a:endParaRPr lang="ru-RU" sz="2400" dirty="0">
              <a:latin typeface="Constantia" pitchFamily="18" charset="0"/>
              <a:cs typeface="Arial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800" u="sng" dirty="0" smtClean="0">
              <a:latin typeface="Constantia" pitchFamily="18" charset="0"/>
              <a:cs typeface="Arial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u="sng" dirty="0" smtClean="0">
                <a:latin typeface="Constantia" pitchFamily="18" charset="0"/>
                <a:cs typeface="Arial" charset="0"/>
              </a:rPr>
              <a:t>Запрещенная </a:t>
            </a:r>
            <a:r>
              <a:rPr lang="ru-RU" sz="2800" u="sng" dirty="0">
                <a:latin typeface="Constantia" pitchFamily="18" charset="0"/>
                <a:cs typeface="Arial" charset="0"/>
              </a:rPr>
              <a:t>субстанция может иметь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u="sng" dirty="0">
                <a:latin typeface="Constantia" pitchFamily="18" charset="0"/>
                <a:cs typeface="Arial" charset="0"/>
              </a:rPr>
              <a:t>несколько вариантов названия!</a:t>
            </a:r>
          </a:p>
          <a:p>
            <a:pPr algn="ctr">
              <a:defRPr/>
            </a:pPr>
            <a:r>
              <a:rPr lang="ru-RU" sz="2400" b="1" dirty="0" err="1" smtClean="0">
                <a:solidFill>
                  <a:srgbClr val="FF0000"/>
                </a:solidFill>
                <a:latin typeface="Constantia" pitchFamily="18" charset="0"/>
                <a:cs typeface="Arial" charset="0"/>
              </a:rPr>
              <a:t>Метилгексанамин</a:t>
            </a:r>
            <a:endParaRPr lang="ru-RU" sz="2400" b="1" dirty="0">
              <a:latin typeface="Constantia" pitchFamily="18" charset="0"/>
              <a:cs typeface="Arial" charset="0"/>
            </a:endParaRPr>
          </a:p>
          <a:p>
            <a:pPr marL="0" indent="0" algn="ctr">
              <a:buNone/>
              <a:defRPr/>
            </a:pPr>
            <a:r>
              <a:rPr lang="ru-RU" sz="2400" dirty="0">
                <a:latin typeface="Constantia" pitchFamily="18" charset="0"/>
                <a:cs typeface="Arial" charset="0"/>
              </a:rPr>
              <a:t>экстракт герани, </a:t>
            </a:r>
            <a:r>
              <a:rPr lang="ru-RU" sz="2400" dirty="0" err="1">
                <a:latin typeface="Constantia" pitchFamily="18" charset="0"/>
                <a:cs typeface="Arial" charset="0"/>
              </a:rPr>
              <a:t>геранамин</a:t>
            </a:r>
            <a:r>
              <a:rPr lang="ru-RU" sz="2400" dirty="0">
                <a:latin typeface="Constantia" pitchFamily="18" charset="0"/>
                <a:cs typeface="Arial" charset="0"/>
              </a:rPr>
              <a:t>, </a:t>
            </a:r>
            <a:r>
              <a:rPr lang="ru-RU" sz="2400" dirty="0" err="1">
                <a:latin typeface="Constantia" pitchFamily="18" charset="0"/>
                <a:cs typeface="Arial" charset="0"/>
              </a:rPr>
              <a:t>метилгексанамин</a:t>
            </a:r>
            <a:r>
              <a:rPr lang="ru-RU" sz="2400" dirty="0">
                <a:latin typeface="Constantia" pitchFamily="18" charset="0"/>
                <a:cs typeface="Arial" charset="0"/>
              </a:rPr>
              <a:t>, </a:t>
            </a:r>
            <a:r>
              <a:rPr lang="ru-RU" sz="2400" dirty="0" err="1">
                <a:latin typeface="Constantia" pitchFamily="18" charset="0"/>
                <a:cs typeface="Arial" charset="0"/>
              </a:rPr>
              <a:t>диметилпентиламин</a:t>
            </a:r>
            <a:r>
              <a:rPr lang="ru-RU" sz="2400" dirty="0">
                <a:latin typeface="Constantia" pitchFamily="18" charset="0"/>
                <a:cs typeface="Arial" charset="0"/>
              </a:rPr>
              <a:t>, </a:t>
            </a:r>
            <a:r>
              <a:rPr lang="ru-RU" sz="2400" dirty="0" err="1">
                <a:latin typeface="Constantia" pitchFamily="18" charset="0"/>
                <a:cs typeface="Arial" charset="0"/>
              </a:rPr>
              <a:t>фортан</a:t>
            </a:r>
            <a:r>
              <a:rPr lang="ru-RU" sz="2400" dirty="0">
                <a:latin typeface="Constantia" pitchFamily="18" charset="0"/>
                <a:cs typeface="Arial" charset="0"/>
              </a:rPr>
              <a:t>, 1,3-ДМАА, ДМАА, 1,3-диметиламиламин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48680"/>
            <a:ext cx="745191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БИОЛОГИЧЕСКИ </a:t>
            </a:r>
            <a:r>
              <a:rPr lang="ru-RU" altLang="ru-RU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АКТИВНЫЕ ДОБАВКИ</a:t>
            </a:r>
            <a:br>
              <a:rPr lang="ru-RU" altLang="ru-RU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СПОРТИВНОЕ ПИТАНИЕ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7982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9AD3C3-51CF-468F-BFC1-E61FE6AD6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Меры по предотвращению допинга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6BD9E2-4567-4A13-9F19-6E58B401D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760640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sz="2300" b="1" dirty="0">
                <a:solidFill>
                  <a:srgbClr val="002060"/>
                </a:solidFill>
              </a:rPr>
              <a:t>ПРОВЕДЕНИЕ </a:t>
            </a:r>
            <a:r>
              <a:rPr lang="ru-RU" sz="2300" b="1" dirty="0">
                <a:solidFill>
                  <a:srgbClr val="002060"/>
                </a:solidFill>
                <a:hlinkClick r:id="rId2" tooltip="Допинг-контроль: методы и тесты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ДОПИНГ-КОНТРОЛЯ</a:t>
            </a:r>
            <a:r>
              <a:rPr lang="ru-RU" sz="2300" b="1" dirty="0">
                <a:solidFill>
                  <a:srgbClr val="002060"/>
                </a:solidFill>
              </a:rPr>
              <a:t>;</a:t>
            </a:r>
          </a:p>
          <a:p>
            <a:pPr lvl="0" algn="just"/>
            <a:r>
              <a:rPr lang="ru-RU" sz="2300" b="1" dirty="0">
                <a:solidFill>
                  <a:srgbClr val="002060"/>
                </a:solidFill>
              </a:rPr>
              <a:t>УСТАНОВЛЕНИЕ ОТВЕТСТВЕННОСТИ СПОРТСМЕНОВ, ТРЕНЕРОВ, ИНЫХ СПЕЦИАЛИСТОВ В ОБЛАСТИ ФИЗИЧЕСКОЙ КУЛЬТУРЫ И СПОРТА ЗА НАРУШЕНИЕ АНТИДОПИНГОВЫХ ПРАВИЛ;</a:t>
            </a:r>
          </a:p>
          <a:p>
            <a:pPr lvl="0" algn="just"/>
            <a:r>
              <a:rPr lang="ru-RU" sz="2300" b="1" dirty="0">
                <a:solidFill>
                  <a:srgbClr val="002060"/>
                </a:solidFill>
              </a:rPr>
              <a:t>ПРЕДУПРЕЖДЕНИЕ ПРИМЕНЕНИЯ ЗАПРЕЩЕННЫХ СУБСТАНЦИЙ И (ИЛИ) ЗАПРЕЩЕННЫХ МЕТОДОВ;</a:t>
            </a:r>
          </a:p>
          <a:p>
            <a:pPr lvl="0" algn="just"/>
            <a:r>
              <a:rPr lang="ru-RU" sz="2300" b="1" dirty="0">
                <a:solidFill>
                  <a:srgbClr val="002060"/>
                </a:solidFill>
              </a:rPr>
              <a:t>ПОВЫШЕНИЕ КВАЛИФИКАЦИИ СПЕЦИАЛИСТОВ, ПРОВОДЯЩИХ ДОПИНГ-КОНТРОЛЬ;</a:t>
            </a:r>
          </a:p>
          <a:p>
            <a:pPr lvl="0" algn="just"/>
            <a:r>
              <a:rPr lang="ru-RU" sz="2300" b="1" dirty="0">
                <a:solidFill>
                  <a:srgbClr val="002060"/>
                </a:solidFill>
              </a:rPr>
              <a:t>ВКЛЮЧЕНИЕ В ДОПОЛНИТЕЛЬНЫЕ ОБРАЗОВАТЕЛЬНЫЕ ПРОГРАММЫ ОБРАЗОВАТЕЛЬНЫХ ОРГАНИЗАЦИЙ, ОСУЩЕСТВЛЯЮЩИХ ДЕЯТЕЛЬНОСТЬ В ОБЛАСТИ ФИЗИЧЕСКОЙ КУЛЬТУРЫ И СПОРТА, РАЗДЕЛОВ ОБ АНТИДОПИНГОВЫХ ПРАВИЛАХ, О ПОСЛЕДСТВИЯХ ДОПИНГА В СПОРТЕ ДЛЯ ЗДОРОВЬЯ СПОРТСМЕНОВ, ОБ ОТВЕТСТВЕННОСТИ ЗА НАРУШЕНИЕ АНТИДОПИНГОВЫХ ПРАВИЛ;</a:t>
            </a:r>
          </a:p>
          <a:p>
            <a:pPr lvl="0" algn="just"/>
            <a:r>
              <a:rPr lang="ru-RU" sz="2300" b="1" dirty="0">
                <a:solidFill>
                  <a:srgbClr val="002060"/>
                </a:solidFill>
              </a:rPr>
              <a:t>ПРОВЕДЕНИЕ АНТИДОПИНГОВОЙ ПРОПАГАНДЫ В СРЕДСТВАХ МАССОВОЙ ИНФОРМАЦИИ;</a:t>
            </a:r>
          </a:p>
          <a:p>
            <a:pPr lvl="0" algn="just"/>
            <a:r>
              <a:rPr lang="ru-RU" sz="2300" b="1" dirty="0">
                <a:solidFill>
                  <a:srgbClr val="002060"/>
                </a:solidFill>
              </a:rPr>
              <a:t>ПРОВЕДЕНИЕ НАУЧНЫХ ИССЛЕДОВАНИЙ, НАПРАВЛЕННЫХ НА ПРЕДОТВРАЩЕНИЕ ДОПИНГА В СПОРТЕ И БОРЬБУ С НИМ;</a:t>
            </a:r>
          </a:p>
          <a:p>
            <a:pPr lvl="0" algn="just"/>
            <a:r>
              <a:rPr lang="ru-RU" sz="2300" b="1" dirty="0">
                <a:solidFill>
                  <a:srgbClr val="002060"/>
                </a:solidFill>
              </a:rPr>
              <a:t>ПРОВЕДЕНИЕ НАУЧНЫХ ИССЛЕДОВАНИЙ ПО РАЗРАБОТКЕ СРЕДСТВ И МЕТОДОВ ВОССТАНОВЛЕНИЯ РАБОТОСПОСОБНОСТИ СПОРТСМЕНОВ;</a:t>
            </a:r>
          </a:p>
          <a:p>
            <a:pPr lvl="0" algn="just"/>
            <a:r>
              <a:rPr lang="ru-RU" sz="2300" b="1" dirty="0">
                <a:solidFill>
                  <a:srgbClr val="002060"/>
                </a:solidFill>
              </a:rPr>
              <a:t>ОКАЗАНИЕ ФЕДЕРАЛЬНЫМ ОРГАНОМ ИСПОЛНИТЕЛЬНОЙ ВЛАСТИ В ОБЛАСТИ ФИЗИЧЕСКОЙ КУЛЬТУРЫ И СПОРТА, ОБЩЕРОССИЙСКОЙ АНТИДОПИНГОВОЙ ОРГАНИЗАЦИЕЙ СОДЕЙСТВИЯ ОРГАНАМ ИСПОЛНИТЕЛЬНОЙ ВЛАСТИ СУБЪЕКТОВ РОССИЙСКОЙ ФЕДЕРАЦИИ В АНТИДОПИНГОВОМ ОБЕСПЕЧЕНИИ СПОРТИВНЫХ СБОРНЫХ КОМАНД СУБЪЕКТОВ РОССИЙСКОЙ ФЕДЕРАЦИИ;</a:t>
            </a:r>
          </a:p>
          <a:p>
            <a:pPr lvl="0" algn="just"/>
            <a:r>
              <a:rPr lang="ru-RU" sz="2300" b="1" dirty="0">
                <a:solidFill>
                  <a:srgbClr val="002060"/>
                </a:solidFill>
              </a:rPr>
              <a:t>УСТАНОВЛЕНИЕ ОТВЕТСТВЕННОСТИ ФИЗКУЛЬТУРНО-СПОРТИВНЫХ ОРГАНИЗАЦИЙ ЗА НАРУШЕНИЕ УСЛОВИЙ ПРОВЕДЕНИЯ ДОПИНГ-КОНТРОЛЯ, ПРЕДУСМОТРЕННЫХ ПОРЯДКОМ ПРОВЕДЕНИЯ ДОПИНГ-КОНТРОЛЯ;</a:t>
            </a:r>
          </a:p>
          <a:p>
            <a:pPr lvl="0" algn="just"/>
            <a:r>
              <a:rPr lang="ru-RU" sz="2300" b="1" dirty="0">
                <a:solidFill>
                  <a:srgbClr val="002060"/>
                </a:solidFill>
              </a:rPr>
              <a:t>ОСУЩЕСТВЛЕНИЕ МЕЖДУНАРОДНОГО СОТРУДНИЧЕСТВА В ОБЛАСТИ ПРЕДОТВРАЩЕНИЯ ДОПИНГА В СПОРТЕ И БОРЬБЫ С НИМ.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5215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</TotalTime>
  <Words>917</Words>
  <Application>Microsoft Office PowerPoint</Application>
  <PresentationFormat>Экран (4:3)</PresentationFormat>
  <Paragraphs>161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            АУ РБ «Центр спортивной подготовки» </vt:lpstr>
      <vt:lpstr>Антидопинговые организации</vt:lpstr>
      <vt:lpstr>            АУ РБ «Центр спортивной подготовки» </vt:lpstr>
      <vt:lpstr>Презентация PowerPoint</vt:lpstr>
      <vt:lpstr>ЗАПРЕЩЕННЫЙ СПИСОК</vt:lpstr>
      <vt:lpstr>Презентация PowerPoint</vt:lpstr>
      <vt:lpstr>Меры по предотвращению допинга</vt:lpstr>
      <vt:lpstr>Презентация PowerPoint</vt:lpstr>
      <vt:lpstr>Презентация PowerPoint</vt:lpstr>
      <vt:lpstr>Презентация PowerPoint</vt:lpstr>
      <vt:lpstr>ВИДЫ НАРУШЕНИЙ АНТИДОПИНГОВЫХ ПРАВИЛ</vt:lpstr>
      <vt:lpstr>Презентация PowerPoint</vt:lpstr>
      <vt:lpstr>Презентация PowerPoint</vt:lpstr>
      <vt:lpstr>ВОЗМОЖНЫЕ САНКЦИИ:</vt:lpstr>
      <vt:lpstr>                    ОСНОВНЫЕ НАПРАВЛЕНИЯ АНТИДОПИНОВОЙ       Р                  РАБОТЫ В ФИЗКУЛЬТУРНО-СПОРТИВНЫХ            О                  ОРГАНИЗАЦИЯХ: </vt:lpstr>
      <vt:lpstr>Презентация PowerPoint</vt:lpstr>
      <vt:lpstr>Презентация PowerPoint</vt:lpstr>
      <vt:lpstr>Адрес сервиса: list.rusada.ru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ОБРАЗЕЦ СЕРТИФИКАТА: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userbsu15</dc:creator>
  <cp:lastModifiedBy>User</cp:lastModifiedBy>
  <cp:revision>92</cp:revision>
  <dcterms:created xsi:type="dcterms:W3CDTF">2019-10-14T10:49:15Z</dcterms:created>
  <dcterms:modified xsi:type="dcterms:W3CDTF">2019-10-29T02:01:21Z</dcterms:modified>
</cp:coreProperties>
</file>